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99"/>
  </p:notesMasterIdLst>
  <p:handoutMasterIdLst>
    <p:handoutMasterId r:id="rId100"/>
  </p:handoutMasterIdLst>
  <p:sldIdLst>
    <p:sldId id="256" r:id="rId2"/>
    <p:sldId id="486" r:id="rId3"/>
    <p:sldId id="585" r:id="rId4"/>
    <p:sldId id="586" r:id="rId5"/>
    <p:sldId id="547" r:id="rId6"/>
    <p:sldId id="636" r:id="rId7"/>
    <p:sldId id="496" r:id="rId8"/>
    <p:sldId id="628" r:id="rId9"/>
    <p:sldId id="568" r:id="rId10"/>
    <p:sldId id="630" r:id="rId11"/>
    <p:sldId id="629" r:id="rId12"/>
    <p:sldId id="570" r:id="rId13"/>
    <p:sldId id="632" r:id="rId14"/>
    <p:sldId id="573" r:id="rId15"/>
    <p:sldId id="565" r:id="rId16"/>
    <p:sldId id="578" r:id="rId17"/>
    <p:sldId id="567" r:id="rId18"/>
    <p:sldId id="608" r:id="rId19"/>
    <p:sldId id="561" r:id="rId20"/>
    <p:sldId id="558" r:id="rId21"/>
    <p:sldId id="609" r:id="rId22"/>
    <p:sldId id="604" r:id="rId23"/>
    <p:sldId id="571" r:id="rId24"/>
    <p:sldId id="587" r:id="rId25"/>
    <p:sldId id="605" r:id="rId26"/>
    <p:sldId id="589" r:id="rId27"/>
    <p:sldId id="433" r:id="rId28"/>
    <p:sldId id="446" r:id="rId29"/>
    <p:sldId id="534" r:id="rId30"/>
    <p:sldId id="495" r:id="rId31"/>
    <p:sldId id="525" r:id="rId32"/>
    <p:sldId id="523" r:id="rId33"/>
    <p:sldId id="526" r:id="rId34"/>
    <p:sldId id="457" r:id="rId35"/>
    <p:sldId id="453" r:id="rId36"/>
    <p:sldId id="537" r:id="rId37"/>
    <p:sldId id="583" r:id="rId38"/>
    <p:sldId id="461" r:id="rId39"/>
    <p:sldId id="596" r:id="rId40"/>
    <p:sldId id="597" r:id="rId41"/>
    <p:sldId id="621" r:id="rId42"/>
    <p:sldId id="460" r:id="rId43"/>
    <p:sldId id="610" r:id="rId44"/>
    <p:sldId id="513" r:id="rId45"/>
    <p:sldId id="538" r:id="rId46"/>
    <p:sldId id="507" r:id="rId47"/>
    <p:sldId id="510" r:id="rId48"/>
    <p:sldId id="434" r:id="rId49"/>
    <p:sldId id="611" r:id="rId50"/>
    <p:sldId id="612" r:id="rId51"/>
    <p:sldId id="472" r:id="rId52"/>
    <p:sldId id="479" r:id="rId53"/>
    <p:sldId id="480" r:id="rId54"/>
    <p:sldId id="481" r:id="rId55"/>
    <p:sldId id="483" r:id="rId56"/>
    <p:sldId id="638" r:id="rId57"/>
    <p:sldId id="639" r:id="rId58"/>
    <p:sldId id="640" r:id="rId59"/>
    <p:sldId id="641" r:id="rId60"/>
    <p:sldId id="642" r:id="rId61"/>
    <p:sldId id="643" r:id="rId62"/>
    <p:sldId id="447" r:id="rId63"/>
    <p:sldId id="540" r:id="rId64"/>
    <p:sldId id="541" r:id="rId65"/>
    <p:sldId id="637" r:id="rId66"/>
    <p:sldId id="506" r:id="rId67"/>
    <p:sldId id="606" r:id="rId68"/>
    <p:sldId id="613" r:id="rId69"/>
    <p:sldId id="644" r:id="rId70"/>
    <p:sldId id="645" r:id="rId71"/>
    <p:sldId id="646" r:id="rId72"/>
    <p:sldId id="647" r:id="rId73"/>
    <p:sldId id="648" r:id="rId74"/>
    <p:sldId id="615" r:id="rId75"/>
    <p:sldId id="620" r:id="rId76"/>
    <p:sldId id="575" r:id="rId77"/>
    <p:sldId id="593" r:id="rId78"/>
    <p:sldId id="514" r:id="rId79"/>
    <p:sldId id="580" r:id="rId80"/>
    <p:sldId id="631" r:id="rId81"/>
    <p:sldId id="616" r:id="rId82"/>
    <p:sldId id="618" r:id="rId83"/>
    <p:sldId id="619" r:id="rId84"/>
    <p:sldId id="579" r:id="rId85"/>
    <p:sldId id="524" r:id="rId86"/>
    <p:sldId id="544" r:id="rId87"/>
    <p:sldId id="582" r:id="rId88"/>
    <p:sldId id="539" r:id="rId89"/>
    <p:sldId id="633" r:id="rId90"/>
    <p:sldId id="403" r:id="rId91"/>
    <p:sldId id="551" r:id="rId92"/>
    <p:sldId id="649" r:id="rId93"/>
    <p:sldId id="552" r:id="rId94"/>
    <p:sldId id="553" r:id="rId95"/>
    <p:sldId id="556" r:id="rId96"/>
    <p:sldId id="425" r:id="rId97"/>
    <p:sldId id="398"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ose" initials="d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800000"/>
    <a:srgbClr val="CC3300"/>
    <a:srgbClr val="E8F2E8"/>
    <a:srgbClr val="FFCC99"/>
    <a:srgbClr val="FFCC66"/>
    <a:srgbClr val="6600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1297" autoAdjust="0"/>
  </p:normalViewPr>
  <p:slideViewPr>
    <p:cSldViewPr>
      <p:cViewPr>
        <p:scale>
          <a:sx n="66" d="100"/>
          <a:sy n="66" d="100"/>
        </p:scale>
        <p:origin x="-1376" y="-8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254"/>
    </p:cViewPr>
  </p:sorterViewPr>
  <p:notesViewPr>
    <p:cSldViewPr>
      <p:cViewPr varScale="1">
        <p:scale>
          <a:sx n="53" d="100"/>
          <a:sy n="53" d="100"/>
        </p:scale>
        <p:origin x="-17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commentAuthors" Target="commentAuthors.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NULL"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2"/>
                </a:solidFill>
              </a:defRPr>
            </a:pPr>
            <a:r>
              <a:rPr lang="en-US" sz="1600">
                <a:solidFill>
                  <a:schemeClr val="tx2"/>
                </a:solidFill>
              </a:rPr>
              <a:t>Prevalence of</a:t>
            </a:r>
            <a:r>
              <a:rPr lang="en-US" sz="1600" baseline="0">
                <a:solidFill>
                  <a:schemeClr val="tx2"/>
                </a:solidFill>
              </a:rPr>
              <a:t> Late Preterm Birth for High and Low Risk</a:t>
            </a:r>
          </a:p>
          <a:p>
            <a:pPr>
              <a:defRPr sz="1600">
                <a:solidFill>
                  <a:schemeClr val="tx2"/>
                </a:solidFill>
              </a:defRPr>
            </a:pPr>
            <a:r>
              <a:rPr lang="en-US" sz="1600" baseline="0">
                <a:solidFill>
                  <a:schemeClr val="tx2"/>
                </a:solidFill>
              </a:rPr>
              <a:t>Non-Hispanic White and African-American Women</a:t>
            </a:r>
            <a:endParaRPr lang="en-US" sz="1600">
              <a:solidFill>
                <a:schemeClr val="tx2"/>
              </a:solidFill>
            </a:endParaRPr>
          </a:p>
        </c:rich>
      </c:tx>
      <c:layout>
        <c:manualLayout>
          <c:xMode val="edge"/>
          <c:yMode val="edge"/>
          <c:x val="0.16046312335958"/>
          <c:y val="0.0154738990959464"/>
        </c:manualLayout>
      </c:layout>
      <c:overlay val="0"/>
    </c:title>
    <c:autoTitleDeleted val="0"/>
    <c:plotArea>
      <c:layout>
        <c:manualLayout>
          <c:layoutTarget val="inner"/>
          <c:xMode val="edge"/>
          <c:yMode val="edge"/>
          <c:x val="0.10558573928259"/>
          <c:y val="0.125511811023622"/>
          <c:w val="0.863858705161855"/>
          <c:h val="0.564319618498397"/>
        </c:manualLayout>
      </c:layout>
      <c:barChart>
        <c:barDir val="col"/>
        <c:grouping val="clustered"/>
        <c:varyColors val="0"/>
        <c:ser>
          <c:idx val="0"/>
          <c:order val="0"/>
          <c:tx>
            <c:strRef>
              <c:f>Sheet1!$B$1</c:f>
              <c:strCache>
                <c:ptCount val="1"/>
                <c:pt idx="0">
                  <c:v>Prevalence</c:v>
                </c:pt>
              </c:strCache>
            </c:strRef>
          </c:tx>
          <c:spPr>
            <a:ln>
              <a:solidFill>
                <a:schemeClr val="tx1"/>
              </a:solidFill>
            </a:ln>
          </c:spPr>
          <c:invertIfNegative val="0"/>
          <c:dPt>
            <c:idx val="0"/>
            <c:invertIfNegative val="0"/>
            <c:bubble3D val="0"/>
            <c:spPr>
              <a:solidFill>
                <a:srgbClr val="CC3300"/>
              </a:solidFill>
              <a:ln>
                <a:solidFill>
                  <a:schemeClr val="tx1"/>
                </a:solidFill>
              </a:ln>
            </c:spPr>
          </c:dPt>
          <c:dPt>
            <c:idx val="1"/>
            <c:invertIfNegative val="0"/>
            <c:bubble3D val="0"/>
            <c:spPr>
              <a:solidFill>
                <a:schemeClr val="bg2">
                  <a:lumMod val="60000"/>
                  <a:lumOff val="40000"/>
                </a:schemeClr>
              </a:solidFill>
              <a:ln>
                <a:solidFill>
                  <a:schemeClr val="tx1"/>
                </a:solidFill>
              </a:ln>
            </c:spPr>
          </c:dPt>
          <c:dPt>
            <c:idx val="2"/>
            <c:invertIfNegative val="0"/>
            <c:bubble3D val="0"/>
            <c:spPr>
              <a:solidFill>
                <a:srgbClr val="CC3300"/>
              </a:solidFill>
              <a:ln>
                <a:solidFill>
                  <a:schemeClr val="tx1"/>
                </a:solidFill>
              </a:ln>
            </c:spPr>
          </c:dPt>
          <c:dPt>
            <c:idx val="3"/>
            <c:invertIfNegative val="0"/>
            <c:bubble3D val="0"/>
            <c:spPr>
              <a:solidFill>
                <a:schemeClr val="bg2">
                  <a:lumMod val="60000"/>
                  <a:lumOff val="40000"/>
                </a:schemeClr>
              </a:solidFill>
              <a:ln>
                <a:solidFill>
                  <a:schemeClr val="tx1"/>
                </a:solidFill>
              </a:ln>
            </c:spPr>
          </c:dPt>
          <c:errBars>
            <c:errBarType val="both"/>
            <c:errValType val="cust"/>
            <c:noEndCap val="0"/>
            <c:plus>
              <c:numRef>
                <c:f>Sheet1!$E$2:$E$5</c:f>
                <c:numCache>
                  <c:formatCode>General</c:formatCode>
                  <c:ptCount val="4"/>
                  <c:pt idx="0">
                    <c:v>0.002</c:v>
                  </c:pt>
                  <c:pt idx="1">
                    <c:v>0.00400000000000001</c:v>
                  </c:pt>
                  <c:pt idx="2">
                    <c:v>0.012</c:v>
                  </c:pt>
                  <c:pt idx="3">
                    <c:v>0.0180000000000001</c:v>
                  </c:pt>
                </c:numCache>
              </c:numRef>
            </c:plus>
            <c:minus>
              <c:numRef>
                <c:f>Sheet1!$F$2:$F$5</c:f>
                <c:numCache>
                  <c:formatCode>General</c:formatCode>
                  <c:ptCount val="4"/>
                  <c:pt idx="0">
                    <c:v>0.002</c:v>
                  </c:pt>
                  <c:pt idx="1">
                    <c:v>0.00500000000000002</c:v>
                  </c:pt>
                  <c:pt idx="2">
                    <c:v>0.012</c:v>
                  </c:pt>
                  <c:pt idx="3">
                    <c:v>0.017</c:v>
                  </c:pt>
                </c:numCache>
              </c:numRef>
            </c:minus>
          </c:errBars>
          <c:cat>
            <c:strRef>
              <c:f>Sheet1!$A$2:$A$5</c:f>
              <c:strCache>
                <c:ptCount val="4"/>
                <c:pt idx="0">
                  <c:v>Low Risk                 White Women</c:v>
                </c:pt>
                <c:pt idx="1">
                  <c:v>Low Risk African-American Women</c:v>
                </c:pt>
                <c:pt idx="2">
                  <c:v>High Risk                 White Women</c:v>
                </c:pt>
                <c:pt idx="3">
                  <c:v>High Risk African-American Women</c:v>
                </c:pt>
              </c:strCache>
            </c:strRef>
          </c:cat>
          <c:val>
            <c:numRef>
              <c:f>Sheet1!$B$2:$B$5</c:f>
              <c:numCache>
                <c:formatCode>General</c:formatCode>
                <c:ptCount val="4"/>
                <c:pt idx="0">
                  <c:v>0.061</c:v>
                </c:pt>
                <c:pt idx="1">
                  <c:v>0.092</c:v>
                </c:pt>
                <c:pt idx="2">
                  <c:v>0.139</c:v>
                </c:pt>
                <c:pt idx="3">
                  <c:v>0.209</c:v>
                </c:pt>
              </c:numCache>
            </c:numRef>
          </c:val>
        </c:ser>
        <c:dLbls>
          <c:showLegendKey val="0"/>
          <c:showVal val="0"/>
          <c:showCatName val="0"/>
          <c:showSerName val="0"/>
          <c:showPercent val="0"/>
          <c:showBubbleSize val="0"/>
        </c:dLbls>
        <c:gapWidth val="150"/>
        <c:axId val="399251704"/>
        <c:axId val="446792248"/>
      </c:barChart>
      <c:catAx>
        <c:axId val="399251704"/>
        <c:scaling>
          <c:orientation val="minMax"/>
        </c:scaling>
        <c:delete val="0"/>
        <c:axPos val="b"/>
        <c:majorTickMark val="out"/>
        <c:minorTickMark val="none"/>
        <c:tickLblPos val="nextTo"/>
        <c:txPr>
          <a:bodyPr/>
          <a:lstStyle/>
          <a:p>
            <a:pPr>
              <a:defRPr sz="1300">
                <a:solidFill>
                  <a:schemeClr val="tx2"/>
                </a:solidFill>
              </a:defRPr>
            </a:pPr>
            <a:endParaRPr lang="en-US"/>
          </a:p>
        </c:txPr>
        <c:crossAx val="446792248"/>
        <c:crosses val="autoZero"/>
        <c:auto val="1"/>
        <c:lblAlgn val="ctr"/>
        <c:lblOffset val="100"/>
        <c:noMultiLvlLbl val="0"/>
      </c:catAx>
      <c:valAx>
        <c:axId val="446792248"/>
        <c:scaling>
          <c:orientation val="minMax"/>
        </c:scaling>
        <c:delete val="0"/>
        <c:axPos val="l"/>
        <c:majorGridlines>
          <c:spPr>
            <a:ln>
              <a:solidFill>
                <a:schemeClr val="tx2"/>
              </a:solidFill>
            </a:ln>
          </c:spPr>
        </c:majorGridlines>
        <c:numFmt formatCode="General" sourceLinked="1"/>
        <c:majorTickMark val="out"/>
        <c:minorTickMark val="none"/>
        <c:tickLblPos val="nextTo"/>
        <c:txPr>
          <a:bodyPr/>
          <a:lstStyle/>
          <a:p>
            <a:pPr>
              <a:defRPr>
                <a:solidFill>
                  <a:schemeClr val="tx2"/>
                </a:solidFill>
              </a:defRPr>
            </a:pPr>
            <a:endParaRPr lang="en-US"/>
          </a:p>
        </c:txPr>
        <c:crossAx val="399251704"/>
        <c:crosses val="autoZero"/>
        <c:crossBetween val="between"/>
      </c:valAx>
    </c:plotArea>
    <c:plotVisOnly val="1"/>
    <c:dispBlanksAs val="gap"/>
    <c:showDLblsOverMax val="0"/>
  </c:chart>
  <c:spPr>
    <a:ln>
      <a:solidFill>
        <a:srgbClr val="002060"/>
      </a:solid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0.04673</cdr:x>
      <cdr:y>0.80282</cdr:y>
    </cdr:from>
    <cdr:to>
      <cdr:x>0.24673</cdr:x>
      <cdr:y>0.99554</cdr:y>
    </cdr:to>
    <cdr:sp macro="" textlink="">
      <cdr:nvSpPr>
        <cdr:cNvPr id="2" name="TextBox 1"/>
        <cdr:cNvSpPr txBox="1"/>
      </cdr:nvSpPr>
      <cdr:spPr>
        <a:xfrm xmlns:a="http://schemas.openxmlformats.org/drawingml/2006/main">
          <a:off x="381000" y="4343400"/>
          <a:ext cx="1630680" cy="10426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i="1" dirty="0">
              <a:solidFill>
                <a:srgbClr val="800000"/>
              </a:solidFill>
            </a:rPr>
            <a:t>High risk = Age</a:t>
          </a:r>
          <a:r>
            <a:rPr lang="en-US" sz="1600" b="0" i="1" baseline="0" dirty="0">
              <a:solidFill>
                <a:srgbClr val="800000"/>
              </a:solidFill>
            </a:rPr>
            <a:t> 35+, less than HS education, 3+ previous </a:t>
          </a:r>
          <a:r>
            <a:rPr lang="en-US" sz="1600" b="0" i="1" baseline="0" dirty="0" err="1">
              <a:solidFill>
                <a:srgbClr val="800000"/>
              </a:solidFill>
            </a:rPr>
            <a:t>livebirths</a:t>
          </a:r>
          <a:r>
            <a:rPr lang="en-US" sz="1600" b="0" i="1" baseline="0" dirty="0">
              <a:solidFill>
                <a:srgbClr val="800000"/>
              </a:solidFill>
            </a:rPr>
            <a:t>, smoker</a:t>
          </a:r>
        </a:p>
        <a:p xmlns:a="http://schemas.openxmlformats.org/drawingml/2006/main">
          <a:r>
            <a:rPr lang="en-US" sz="1600" b="0" i="1" baseline="0" dirty="0">
              <a:solidFill>
                <a:srgbClr val="800000"/>
              </a:solidFill>
            </a:rPr>
            <a:t>Low risk  = Age 20-34, more then HS education, 1-2 previous </a:t>
          </a:r>
          <a:r>
            <a:rPr lang="en-US" sz="1600" b="0" i="1" baseline="0" dirty="0" err="1">
              <a:solidFill>
                <a:srgbClr val="800000"/>
              </a:solidFill>
            </a:rPr>
            <a:t>livebirths</a:t>
          </a:r>
          <a:r>
            <a:rPr lang="en-US" sz="1600" b="0" i="1" baseline="0" dirty="0">
              <a:solidFill>
                <a:srgbClr val="800000"/>
              </a:solidFill>
            </a:rPr>
            <a:t>, non-smoker</a:t>
          </a:r>
        </a:p>
        <a:p xmlns:a="http://schemas.openxmlformats.org/drawingml/2006/main">
          <a:r>
            <a:rPr lang="en-US" sz="1600" b="0" i="1" baseline="0" dirty="0">
              <a:solidFill>
                <a:srgbClr val="800000"/>
              </a:solidFill>
            </a:rPr>
            <a:t>Estimated </a:t>
          </a:r>
          <a:r>
            <a:rPr lang="en-US" sz="1600" b="0" i="1" baseline="0" dirty="0" err="1">
              <a:solidFill>
                <a:srgbClr val="800000"/>
              </a:solidFill>
            </a:rPr>
            <a:t>prevalences</a:t>
          </a:r>
          <a:r>
            <a:rPr lang="en-US" sz="1600" b="0" i="1" baseline="0" dirty="0">
              <a:solidFill>
                <a:srgbClr val="800000"/>
              </a:solidFill>
            </a:rPr>
            <a:t> from a multivariable binomial regression model</a:t>
          </a:r>
          <a:endParaRPr lang="en-US" sz="1600" b="0" i="1" dirty="0">
            <a:solidFill>
              <a:srgbClr val="800000"/>
            </a:solidFill>
          </a:endParaRPr>
        </a:p>
      </cdr:txBody>
    </cdr:sp>
  </cdr:relSizeAnchor>
  <cdr:relSizeAnchor xmlns:cdr="http://schemas.openxmlformats.org/drawingml/2006/chartDrawing">
    <cdr:from>
      <cdr:x>0.20561</cdr:x>
      <cdr:y>0.35211</cdr:y>
    </cdr:from>
    <cdr:to>
      <cdr:x>0.37383</cdr:x>
      <cdr:y>0.47887</cdr:y>
    </cdr:to>
    <cdr:sp macro="" textlink="">
      <cdr:nvSpPr>
        <cdr:cNvPr id="3" name="TextBox 2"/>
        <cdr:cNvSpPr txBox="1"/>
      </cdr:nvSpPr>
      <cdr:spPr>
        <a:xfrm xmlns:a="http://schemas.openxmlformats.org/drawingml/2006/main">
          <a:off x="1676400" y="1905000"/>
          <a:ext cx="13716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b="1" dirty="0" smtClean="0"/>
            <a:t>African-American : </a:t>
          </a:r>
        </a:p>
        <a:p xmlns:a="http://schemas.openxmlformats.org/drawingml/2006/main">
          <a:pPr algn="ctr"/>
          <a:r>
            <a:rPr lang="en-US" b="1" dirty="0" smtClean="0"/>
            <a:t>White Disparity</a:t>
          </a:r>
        </a:p>
        <a:p xmlns:a="http://schemas.openxmlformats.org/drawingml/2006/main">
          <a:pPr algn="ctr"/>
          <a:endParaRPr lang="en-US" sz="400" b="1" dirty="0" smtClean="0"/>
        </a:p>
        <a:p xmlns:a="http://schemas.openxmlformats.org/drawingml/2006/main">
          <a:pPr algn="ctr"/>
          <a:r>
            <a:rPr lang="en-US" sz="1100" b="1" dirty="0" smtClean="0"/>
            <a:t>RR=1.5</a:t>
          </a:r>
          <a:endParaRPr lang="en-US" sz="1100" b="1" dirty="0"/>
        </a:p>
      </cdr:txBody>
    </cdr:sp>
  </cdr:relSizeAnchor>
  <cdr:relSizeAnchor xmlns:cdr="http://schemas.openxmlformats.org/drawingml/2006/chartDrawing">
    <cdr:from>
      <cdr:x>0.63551</cdr:x>
      <cdr:y>0.12676</cdr:y>
    </cdr:from>
    <cdr:to>
      <cdr:x>0.80374</cdr:x>
      <cdr:y>0.25352</cdr:y>
    </cdr:to>
    <cdr:sp macro="" textlink="">
      <cdr:nvSpPr>
        <cdr:cNvPr id="4" name="TextBox 1"/>
        <cdr:cNvSpPr txBox="1"/>
      </cdr:nvSpPr>
      <cdr:spPr>
        <a:xfrm xmlns:a="http://schemas.openxmlformats.org/drawingml/2006/main">
          <a:off x="5181600" y="685800"/>
          <a:ext cx="13716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b="1" dirty="0" smtClean="0"/>
            <a:t>African-American : </a:t>
          </a:r>
        </a:p>
        <a:p xmlns:a="http://schemas.openxmlformats.org/drawingml/2006/main">
          <a:pPr algn="ctr"/>
          <a:r>
            <a:rPr lang="en-US" b="1" dirty="0" smtClean="0"/>
            <a:t>White Disparity</a:t>
          </a:r>
        </a:p>
        <a:p xmlns:a="http://schemas.openxmlformats.org/drawingml/2006/main">
          <a:pPr algn="ctr"/>
          <a:endParaRPr lang="en-US" sz="400" b="1" dirty="0" smtClean="0"/>
        </a:p>
        <a:p xmlns:a="http://schemas.openxmlformats.org/drawingml/2006/main">
          <a:pPr algn="ctr"/>
          <a:r>
            <a:rPr lang="en-US" sz="1100" b="1" dirty="0" smtClean="0"/>
            <a:t>RR=1.5</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09B82E-8226-4DDA-8C18-6CEA946DE825}" type="datetimeFigureOut">
              <a:rPr lang="en-US" smtClean="0"/>
              <a:t>8/3/11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C40E78-E571-406F-85F0-7760114CC348}" type="slidenum">
              <a:rPr lang="en-US" smtClean="0"/>
              <a:t>‹#›</a:t>
            </a:fld>
            <a:endParaRPr lang="en-US"/>
          </a:p>
        </p:txBody>
      </p:sp>
    </p:spTree>
    <p:extLst>
      <p:ext uri="{BB962C8B-B14F-4D97-AF65-F5344CB8AC3E}">
        <p14:creationId xmlns:p14="http://schemas.microsoft.com/office/powerpoint/2010/main" val="2536343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8717879C-06B3-4FC7-8AE2-1A89F7E4A803}" type="slidenum">
              <a:rPr lang="en-US"/>
              <a:pPr>
                <a:defRPr/>
              </a:pPr>
              <a:t>‹#›</a:t>
            </a:fld>
            <a:endParaRPr lang="en-US"/>
          </a:p>
        </p:txBody>
      </p:sp>
    </p:spTree>
    <p:extLst>
      <p:ext uri="{BB962C8B-B14F-4D97-AF65-F5344CB8AC3E}">
        <p14:creationId xmlns:p14="http://schemas.microsoft.com/office/powerpoint/2010/main" val="1982681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dc.gov/mmwr/preview/mmwrhtml/figures/s212a1f3.gif" TargetMode="External"/><Relationship Id="rId4" Type="http://schemas.openxmlformats.org/officeDocument/2006/relationships/hyperlink" Target="http://www.excelcharts.com/blog/10-x-10-tips-to-improve-your-excel-or-not-charts-line-charts/" TargetMode="External"/><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4842A94-621E-417A-85E8-E29C865AABA5}" type="slidenum">
              <a:rPr lang="en-US" smtClean="0">
                <a:latin typeface="Arial" charset="0"/>
              </a:rPr>
              <a:pPr/>
              <a:t>22</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B568F44-8541-419B-946D-9609DC54881D}" type="slidenum">
              <a:rPr lang="en-US" smtClean="0">
                <a:latin typeface="Arial" charset="0"/>
              </a:rPr>
              <a:pPr/>
              <a:t>34</a:t>
            </a:fld>
            <a:endParaRPr lang="en-US" smtClean="0">
              <a:latin typeface="Arial" charset="0"/>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p:spPr>
        <p:txBody>
          <a:bodyPr/>
          <a:lstStyle/>
          <a:p>
            <a:pPr eaLnBrk="1" hangingPunct="1">
              <a:spcBef>
                <a:spcPct val="0"/>
              </a:spcBef>
            </a:pPr>
            <a:r>
              <a:rPr lang="en-US" smtClean="0">
                <a:latin typeface="Arial" charset="0"/>
              </a:rPr>
              <a:t>The overall prevalence in Missouri was fairly close to the national figure (41.3% vs. 42.6% in 2002), but remained far above the Healthy People 2010 objective of 30% or less.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When stratified by selected maternal characteristics, only women 30 years of age or older, Hispanic or with other race/ethnicity groups, or with private insurance had prevalence of unintended pregnancy below the HP 2010 objective of 30% </a:t>
            </a:r>
          </a:p>
        </p:txBody>
      </p:sp>
      <p:sp>
        <p:nvSpPr>
          <p:cNvPr id="2150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6A3E31D-2B58-404D-BC2E-3D04599B2724}" type="slidenum">
              <a:rPr lang="en-US" sz="1200">
                <a:latin typeface="+mn-lt"/>
              </a:rPr>
              <a:pPr algn="r">
                <a:defRPr/>
              </a:pPr>
              <a:t>34</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17879C-06B3-4FC7-8AE2-1A89F7E4A803}" type="slidenum">
              <a:rPr lang="en-US" smtClean="0"/>
              <a:pPr>
                <a:defRPr/>
              </a:pPr>
              <a:t>69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In this example, we show four (</a:t>
            </a:r>
            <a:r>
              <a:rPr lang="en-US" sz="1200" kern="1200" dirty="0" err="1" smtClean="0">
                <a:solidFill>
                  <a:schemeClr val="tx1"/>
                </a:solidFill>
                <a:latin typeface="Arial" pitchFamily="34" charset="0"/>
                <a:ea typeface="+mn-ea"/>
                <a:cs typeface="+mn-cs"/>
              </a:rPr>
              <a:t>bivariate</a:t>
            </a:r>
            <a:r>
              <a:rPr lang="en-US" sz="1200" kern="1200" dirty="0" smtClean="0">
                <a:solidFill>
                  <a:schemeClr val="tx1"/>
                </a:solidFill>
                <a:latin typeface="Arial" pitchFamily="34" charset="0"/>
                <a:ea typeface="+mn-ea"/>
                <a:cs typeface="+mn-cs"/>
              </a:rPr>
              <a:t>!) small multiple maps of cancer rates and health insurance. Grey areas are counties with low rates of cancers and low rates of women without insurance (i.e., high rates of women having health insurance). Dark purple areas are counties with high rates of cancer and high rates of women without insurance. Using a small multiple technique for representing this data allows us to further segment the population of women by two additional variables (cancer type and race) to see if there are different spatial patterns of cancer among those segments of the total population.</a:t>
            </a:r>
          </a:p>
          <a:p>
            <a:endParaRPr lang="en-US" dirty="0"/>
          </a:p>
        </p:txBody>
      </p:sp>
      <p:sp>
        <p:nvSpPr>
          <p:cNvPr id="4" name="Slide Number Placeholder 3"/>
          <p:cNvSpPr>
            <a:spLocks noGrp="1"/>
          </p:cNvSpPr>
          <p:nvPr>
            <p:ph type="sldNum" sz="quarter" idx="10"/>
          </p:nvPr>
        </p:nvSpPr>
        <p:spPr/>
        <p:txBody>
          <a:bodyPr/>
          <a:lstStyle/>
          <a:p>
            <a:pPr>
              <a:defRPr/>
            </a:pPr>
            <a:fld id="{8717879C-06B3-4FC7-8AE2-1A89F7E4A803}" type="slidenum">
              <a:rPr lang="en-US" smtClean="0"/>
              <a:pPr>
                <a:defRPr/>
              </a:pPr>
              <a:t>71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We know that information visualization is all about pattern detection. But often our design choices hide relevant patterns behind the obvious one(s). Take this panel, for instance. Everyone can see the downward pattern, but what about the U-shaped pattern across age groups? You can see it, right? Well, follow the usual path and </a:t>
            </a:r>
            <a:r>
              <a:rPr lang="en-US" dirty="0" smtClean="0">
                <a:hlinkClick r:id="rId3"/>
              </a:rPr>
              <a:t>you’ll miss it</a:t>
            </a:r>
            <a:r>
              <a:rPr lang="en-US" dirty="0" smtClean="0"/>
              <a:t>.</a:t>
            </a:r>
          </a:p>
          <a:p>
            <a:r>
              <a:rPr lang="en-US" dirty="0" smtClean="0"/>
              <a:t>2. A ratio (or a growth rate) is something that should always be put in the context of actual volumes or proportions. There is no “best answer” to link both dimensions but the panel displays a reasonable solution. As you can see, the abortion ratio among women less than 15 years old is very high but its proportion in the total number ob abortions is almost residual. On the other hand, the ratio in the 15-19 age group may be lower, but it is much higher than the average ratio and accounts for around 17 of the total abortions. Whenever possible, you should keep these two measures close together.</a:t>
            </a:r>
          </a:p>
          <a:p>
            <a:r>
              <a:rPr lang="en-US" dirty="0" smtClean="0"/>
              <a:t>3. There are seven age groups in this data set. Put them all together in a single </a:t>
            </a:r>
            <a:r>
              <a:rPr lang="en-US" dirty="0" smtClean="0">
                <a:hlinkClick r:id="rId4"/>
              </a:rPr>
              <a:t>line chart</a:t>
            </a:r>
            <a:r>
              <a:rPr lang="en-US" dirty="0" smtClean="0"/>
              <a:t> and you’ll miss the pattern across groups, as discussed above, but you’ll also have a hard time disentangling the whole thing. Before creating the chart always ask: what is my specific question? This will help you to prioritize and create a </a:t>
            </a:r>
            <a:r>
              <a:rPr lang="en-US" b="1" dirty="0" smtClean="0"/>
              <a:t>focus-context display</a:t>
            </a:r>
            <a:r>
              <a:rPr lang="en-US" dirty="0" smtClean="0"/>
              <a:t>. If a series answers your question (</a:t>
            </a:r>
            <a:r>
              <a:rPr lang="en-US" b="1" dirty="0" smtClean="0"/>
              <a:t>need-to-have</a:t>
            </a:r>
            <a:r>
              <a:rPr lang="en-US" dirty="0" smtClean="0"/>
              <a:t>) add it to the chart and color-code it. If a series is interesting but doesn’t directly answer your question (</a:t>
            </a:r>
            <a:r>
              <a:rPr lang="en-US" b="1" dirty="0" smtClean="0"/>
              <a:t>nice-to-have</a:t>
            </a:r>
            <a:r>
              <a:rPr lang="en-US" dirty="0" smtClean="0"/>
              <a:t>), you may add it to the chart to provide context, but gray it out and delete if from the legend, if you have one.</a:t>
            </a:r>
          </a:p>
          <a:p>
            <a:endParaRPr lang="en-US" dirty="0"/>
          </a:p>
        </p:txBody>
      </p:sp>
      <p:sp>
        <p:nvSpPr>
          <p:cNvPr id="4" name="Slide Number Placeholder 3"/>
          <p:cNvSpPr>
            <a:spLocks noGrp="1"/>
          </p:cNvSpPr>
          <p:nvPr>
            <p:ph type="sldNum" sz="quarter" idx="10"/>
          </p:nvPr>
        </p:nvSpPr>
        <p:spPr/>
        <p:txBody>
          <a:bodyPr/>
          <a:lstStyle/>
          <a:p>
            <a:pPr>
              <a:defRPr/>
            </a:pPr>
            <a:fld id="{8717879C-06B3-4FC7-8AE2-1A89F7E4A803}" type="slidenum">
              <a:rPr lang="en-US" smtClean="0"/>
              <a:pPr>
                <a:defRPr/>
              </a:pPr>
              <a:t>72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17879C-06B3-4FC7-8AE2-1A89F7E4A803}" type="slidenum">
              <a:rPr lang="en-US" smtClean="0"/>
              <a:pPr>
                <a:defRPr/>
              </a:pPr>
              <a:t>73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How many ways could you improve this chart?</a:t>
            </a:r>
          </a:p>
          <a:p>
            <a:pPr marL="228600" indent="-228600">
              <a:buAutoNum type="arabicParenR"/>
            </a:pPr>
            <a:r>
              <a:rPr lang="en-US" dirty="0" smtClean="0"/>
              <a:t> How many ways can you misinterpret the chart's meaning at first glance? </a:t>
            </a:r>
          </a:p>
          <a:p>
            <a:pPr marL="228600" indent="-228600">
              <a:buAutoNum type="arabicParenR"/>
            </a:pPr>
            <a:r>
              <a:rPr lang="en-US" dirty="0" smtClean="0"/>
              <a:t>Issues:</a:t>
            </a:r>
          </a:p>
          <a:p>
            <a:pPr marL="685800" lvl="1" indent="-228600">
              <a:buAutoNum type="arabicParenR"/>
            </a:pPr>
            <a:r>
              <a:rPr lang="en-US" dirty="0" smtClean="0"/>
              <a:t>signal vs. noise</a:t>
            </a:r>
          </a:p>
          <a:p>
            <a:pPr marL="685800" lvl="1" indent="-228600">
              <a:buAutoNum type="arabicParenR"/>
            </a:pPr>
            <a:r>
              <a:rPr lang="en-US" dirty="0" smtClean="0"/>
              <a:t>contrast/affinity, </a:t>
            </a:r>
          </a:p>
          <a:p>
            <a:pPr marL="685800" lvl="1" indent="-228600">
              <a:buAutoNum type="arabicParenR"/>
            </a:pPr>
            <a:r>
              <a:rPr lang="en-US" dirty="0" smtClean="0"/>
              <a:t>color, </a:t>
            </a:r>
          </a:p>
          <a:p>
            <a:pPr marL="685800" lvl="1" indent="-228600">
              <a:buAutoNum type="arabicParenR"/>
            </a:pPr>
            <a:r>
              <a:rPr lang="en-US" dirty="0" smtClean="0"/>
              <a:t>area distortion, </a:t>
            </a:r>
          </a:p>
          <a:p>
            <a:pPr marL="685800" lvl="1" indent="-228600">
              <a:buAutoNum type="arabicParenR"/>
            </a:pPr>
            <a:r>
              <a:rPr lang="en-US" dirty="0" smtClean="0"/>
              <a:t>labeling, etc.</a:t>
            </a:r>
          </a:p>
          <a:p>
            <a:pPr marL="228600" lvl="0" indent="-228600">
              <a:buNone/>
            </a:pPr>
            <a:r>
              <a:rPr lang="en-US" dirty="0" smtClean="0"/>
              <a:t>Perhaps a simple table would lead to more clarity (and less snickering). </a:t>
            </a:r>
            <a:endParaRPr lang="en-US" dirty="0"/>
          </a:p>
        </p:txBody>
      </p:sp>
      <p:sp>
        <p:nvSpPr>
          <p:cNvPr id="4" name="Slide Number Placeholder 3"/>
          <p:cNvSpPr>
            <a:spLocks noGrp="1"/>
          </p:cNvSpPr>
          <p:nvPr>
            <p:ph type="sldNum" sz="quarter" idx="10"/>
          </p:nvPr>
        </p:nvSpPr>
        <p:spPr/>
        <p:txBody>
          <a:bodyPr/>
          <a:lstStyle/>
          <a:p>
            <a:pPr>
              <a:defRPr/>
            </a:pPr>
            <a:fld id="{8717879C-06B3-4FC7-8AE2-1A89F7E4A803}" type="slidenum">
              <a:rPr lang="en-US" smtClean="0"/>
              <a:pPr>
                <a:defRPr/>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eaLnBrk="0" hangingPunct="0">
              <a:defRPr/>
            </a:pPr>
            <a:endParaRPr lang="en-US">
              <a:latin typeface="Arial" pitchFamily="34" charset="0"/>
            </a:endParaRPr>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7170" name="Rectangle 2"/>
          <p:cNvSpPr>
            <a:spLocks noGrp="1" noChangeArrowheads="1"/>
          </p:cNvSpPr>
          <p:nvPr>
            <p:ph type="ctrTitle"/>
          </p:nvPr>
        </p:nvSpPr>
        <p:spPr>
          <a:xfrm>
            <a:off x="2133600" y="1371600"/>
            <a:ext cx="6477000" cy="1752600"/>
          </a:xfrm>
        </p:spPr>
        <p:txBody>
          <a:bodyPr/>
          <a:lstStyle>
            <a:lvl1pPr>
              <a:defRPr sz="4600"/>
            </a:lvl1pPr>
          </a:lstStyle>
          <a:p>
            <a:r>
              <a:rPr lang="en-US"/>
              <a:t>Click to edit Master title style</a:t>
            </a:r>
          </a:p>
        </p:txBody>
      </p:sp>
      <p:sp>
        <p:nvSpPr>
          <p:cNvPr id="7171" name="Rectangle 3"/>
          <p:cNvSpPr>
            <a:spLocks noGrp="1" noChangeArrowheads="1"/>
          </p:cNvSpPr>
          <p:nvPr>
            <p:ph type="subTitle" idx="1"/>
          </p:nvPr>
        </p:nvSpPr>
        <p:spPr>
          <a:xfrm>
            <a:off x="2133600" y="3733800"/>
            <a:ext cx="6477000" cy="1981200"/>
          </a:xfrm>
        </p:spPr>
        <p:txBody>
          <a:bodyPr/>
          <a:lstStyle>
            <a:lvl1pPr>
              <a:defRPr/>
            </a:lvl1pPr>
          </a:lstStyle>
          <a:p>
            <a:r>
              <a:rPr lang="en-US"/>
              <a:t>Click to edit Master subtitle style</a:t>
            </a:r>
          </a:p>
        </p:txBody>
      </p:sp>
      <p:sp>
        <p:nvSpPr>
          <p:cNvPr id="8" name="Rectangle 4"/>
          <p:cNvSpPr>
            <a:spLocks noGrp="1" noChangeArrowheads="1"/>
          </p:cNvSpPr>
          <p:nvPr>
            <p:ph type="dt" sz="half" idx="10"/>
          </p:nvPr>
        </p:nvSpPr>
        <p:spPr bwMode="auto">
          <a:xfrm>
            <a:off x="7086600" y="6248400"/>
            <a:ext cx="1524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9" name="Rectangle 5"/>
          <p:cNvSpPr>
            <a:spLocks noGrp="1" noChangeArrowheads="1"/>
          </p:cNvSpPr>
          <p:nvPr>
            <p:ph type="ftr" sz="quarter" idx="11"/>
          </p:nvPr>
        </p:nvSpPr>
        <p:spPr bwMode="auto">
          <a:xfrm>
            <a:off x="38100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BDF65425-E763-4D01-AF57-989C9CBCF6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BB50EB3-49C2-4E1E-BB87-AC13FD3AF9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90500"/>
            <a:ext cx="209550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90500"/>
            <a:ext cx="613410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0518798-2CA8-448F-BAE5-88EE7DA2B2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409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76400"/>
            <a:ext cx="8382000" cy="47244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A28DF536-5F42-49FA-91EA-A95BE1EF66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CD7C413-9EFC-4F6F-8BDE-3D2412A6F4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22E67C2-2CBD-475E-AECB-1B24FC6E9C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F68DB94-0F25-43B9-A98A-DC67F0B04E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8084137-F0E4-4347-9342-49BCC1894B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81A5BF6-569E-48D9-B6AB-0635553542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DB075C3-78BF-45C3-ABF6-B150CB902E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20F3256-CDBB-400E-8B79-49E7659259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3C0348D-D0AE-417E-9E43-9B6B8B4555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190500"/>
            <a:ext cx="7010400" cy="1409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381000" y="1676400"/>
            <a:ext cx="8382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sldNum" sz="quarter" idx="4"/>
          </p:nvPr>
        </p:nvSpPr>
        <p:spPr bwMode="auto">
          <a:xfrm>
            <a:off x="8001000" y="64008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fld id="{01DEE556-3A18-445E-8EAA-40A497436D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defRPr sz="2800">
          <a:solidFill>
            <a:schemeClr val="tx2"/>
          </a:solidFill>
          <a:latin typeface="+mn-lt"/>
        </a:defRPr>
      </a:lvl2pPr>
      <a:lvl3pPr marL="1143000" indent="-228600" algn="l" rtl="0" eaLnBrk="0" fontAlgn="base" hangingPunct="0">
        <a:spcBef>
          <a:spcPct val="20000"/>
        </a:spcBef>
        <a:spcAft>
          <a:spcPct val="0"/>
        </a:spcAft>
        <a:buClr>
          <a:schemeClr val="accent2"/>
        </a:buClr>
        <a:defRPr sz="2800">
          <a:solidFill>
            <a:schemeClr val="tx2"/>
          </a:solidFill>
          <a:latin typeface="+mn-lt"/>
        </a:defRPr>
      </a:lvl3pPr>
      <a:lvl4pPr marL="1600200" indent="-228600" algn="l" rtl="0" eaLnBrk="0" fontAlgn="base" hangingPunct="0">
        <a:spcBef>
          <a:spcPct val="20000"/>
        </a:spcBef>
        <a:spcAft>
          <a:spcPct val="0"/>
        </a:spcAft>
        <a:buClr>
          <a:schemeClr val="tx1"/>
        </a:buClr>
        <a:defRPr sz="2800">
          <a:solidFill>
            <a:schemeClr val="tx2"/>
          </a:solidFill>
          <a:latin typeface="+mn-lt"/>
        </a:defRPr>
      </a:lvl4pPr>
      <a:lvl5pPr marL="2057400" indent="-228600" algn="l" rtl="0" eaLnBrk="0" fontAlgn="base" hangingPunct="0">
        <a:spcBef>
          <a:spcPct val="20000"/>
        </a:spcBef>
        <a:spcAft>
          <a:spcPct val="0"/>
        </a:spcAft>
        <a:defRPr sz="2800">
          <a:solidFill>
            <a:schemeClr val="tx2"/>
          </a:solidFill>
          <a:latin typeface="+mn-lt"/>
        </a:defRPr>
      </a:lvl5pPr>
      <a:lvl6pPr marL="2514600" indent="-228600" algn="l" rtl="0" fontAlgn="base">
        <a:spcBef>
          <a:spcPct val="20000"/>
        </a:spcBef>
        <a:spcAft>
          <a:spcPct val="0"/>
        </a:spcAft>
        <a:defRPr sz="2800">
          <a:solidFill>
            <a:schemeClr val="tx2"/>
          </a:solidFill>
          <a:latin typeface="+mn-lt"/>
        </a:defRPr>
      </a:lvl6pPr>
      <a:lvl7pPr marL="2971800" indent="-228600" algn="l" rtl="0" fontAlgn="base">
        <a:spcBef>
          <a:spcPct val="20000"/>
        </a:spcBef>
        <a:spcAft>
          <a:spcPct val="0"/>
        </a:spcAft>
        <a:defRPr sz="2800">
          <a:solidFill>
            <a:schemeClr val="tx2"/>
          </a:solidFill>
          <a:latin typeface="+mn-lt"/>
        </a:defRPr>
      </a:lvl7pPr>
      <a:lvl8pPr marL="3429000" indent="-228600" algn="l" rtl="0" fontAlgn="base">
        <a:spcBef>
          <a:spcPct val="20000"/>
        </a:spcBef>
        <a:spcAft>
          <a:spcPct val="0"/>
        </a:spcAft>
        <a:defRPr sz="2800">
          <a:solidFill>
            <a:schemeClr val="tx2"/>
          </a:solidFill>
          <a:latin typeface="+mn-lt"/>
        </a:defRPr>
      </a:lvl8pPr>
      <a:lvl9pPr marL="3886200" indent="-228600" algn="l" rtl="0" fontAlgn="base">
        <a:spcBef>
          <a:spcPct val="20000"/>
        </a:spcBef>
        <a:spcAft>
          <a:spcPct val="0"/>
        </a:spcAft>
        <a:defRPr sz="28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www.usaid.gov/our_work/global_health/pop/news/aidsda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TeenPregnancy/LongDescriptors.htm" TargetMode="Externa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TeenPregnancy/LongDescriptors.htm" TargetMode="Externa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hyperlink" Target="http://topics.nytimes.com/top/reference/timestopics/people/m/donald_g_jr_mcneil/index.html?inline=nyt-per"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34.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3.xls"/><Relationship Id="rId5" Type="http://schemas.openxmlformats.org/officeDocument/2006/relationships/image" Target="../media/image35.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gif"/><Relationship Id="rId3" Type="http://schemas.openxmlformats.org/officeDocument/2006/relationships/image" Target="../media/image5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raphics_Press"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hildinfo.org/attitudes_data.php" TargetMode="External"/><Relationship Id="rId3" Type="http://schemas.openxmlformats.org/officeDocument/2006/relationships/image" Target="../media/image56.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7.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 Id="rId3" Type="http://schemas.openxmlformats.org/officeDocument/2006/relationships/image" Target="../media/image6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981200" y="1371600"/>
            <a:ext cx="7010400" cy="1752600"/>
          </a:xfrm>
        </p:spPr>
        <p:txBody>
          <a:bodyPr/>
          <a:lstStyle/>
          <a:p>
            <a:pPr algn="ctr" eaLnBrk="1" hangingPunct="1"/>
            <a:r>
              <a:rPr lang="en-US" sz="3600" smtClean="0">
                <a:solidFill>
                  <a:srgbClr val="800000"/>
                </a:solidFill>
              </a:rPr>
              <a:t>Strategies for Presenting Results</a:t>
            </a:r>
            <a:r>
              <a:rPr lang="en-US" sz="2000" smtClean="0">
                <a:solidFill>
                  <a:srgbClr val="800000"/>
                </a:solidFill>
              </a:rPr>
              <a:t/>
            </a:r>
            <a:br>
              <a:rPr lang="en-US" sz="2000" smtClean="0">
                <a:solidFill>
                  <a:srgbClr val="800000"/>
                </a:solidFill>
              </a:rPr>
            </a:br>
            <a:r>
              <a:rPr lang="en-US" sz="2400" smtClean="0">
                <a:solidFill>
                  <a:srgbClr val="800000"/>
                </a:solidFill>
              </a:rPr>
              <a:t>Saturday June 4, 8:30-10:00am</a:t>
            </a:r>
          </a:p>
        </p:txBody>
      </p:sp>
      <p:sp>
        <p:nvSpPr>
          <p:cNvPr id="8195" name="Rectangle 3"/>
          <p:cNvSpPr>
            <a:spLocks noGrp="1" noChangeArrowheads="1"/>
          </p:cNvSpPr>
          <p:nvPr>
            <p:ph type="subTitle" idx="1"/>
          </p:nvPr>
        </p:nvSpPr>
        <p:spPr>
          <a:xfrm>
            <a:off x="228600" y="3276600"/>
            <a:ext cx="8915400" cy="2743200"/>
          </a:xfrm>
        </p:spPr>
        <p:txBody>
          <a:bodyPr/>
          <a:lstStyle/>
          <a:p>
            <a:pPr marL="0" indent="0" eaLnBrk="1" hangingPunct="1"/>
            <a:r>
              <a:rPr lang="en-US" sz="2400" b="1" smtClean="0"/>
              <a:t>		Kristin Rankin, PhD</a:t>
            </a:r>
          </a:p>
          <a:p>
            <a:pPr marL="0" indent="0" eaLnBrk="1" hangingPunct="1">
              <a:spcBef>
                <a:spcPct val="10000"/>
              </a:spcBef>
            </a:pPr>
            <a:r>
              <a:rPr lang="en-US" sz="2400" smtClean="0"/>
              <a:t>		Research Assistant Professor</a:t>
            </a:r>
          </a:p>
          <a:p>
            <a:pPr marL="0" indent="0" eaLnBrk="1" hangingPunct="1">
              <a:spcBef>
                <a:spcPct val="10000"/>
              </a:spcBef>
            </a:pPr>
            <a:endParaRPr lang="en-US" sz="1000" smtClean="0"/>
          </a:p>
          <a:p>
            <a:pPr marL="1257300" lvl="3" indent="0" eaLnBrk="1" hangingPunct="1">
              <a:spcBef>
                <a:spcPct val="10000"/>
              </a:spcBef>
            </a:pPr>
            <a:r>
              <a:rPr lang="en-US" sz="2400" smtClean="0"/>
              <a:t>	Division of Epidemiology and Biostatistics</a:t>
            </a:r>
          </a:p>
          <a:p>
            <a:pPr marL="1257300" lvl="3" indent="0" eaLnBrk="1" hangingPunct="1">
              <a:spcBef>
                <a:spcPct val="10000"/>
              </a:spcBef>
            </a:pPr>
            <a:r>
              <a:rPr lang="en-US" sz="2400" smtClean="0"/>
              <a:t>	University of IL School of Public Health</a:t>
            </a:r>
          </a:p>
          <a:p>
            <a:pPr marL="0" indent="0" eaLnBrk="1" hangingPunct="1"/>
            <a:endParaRPr lang="en-US" sz="1000" b="1" smtClean="0"/>
          </a:p>
          <a:p>
            <a:pPr marL="0" indent="0" eaLnBrk="1" hangingPunct="1"/>
            <a:r>
              <a:rPr lang="en-US" sz="2400" b="1" smtClean="0"/>
              <a:t>	    	Training Course in MCH Epidemiology</a:t>
            </a:r>
          </a:p>
          <a:p>
            <a:pPr marL="0" indent="0" eaLnBrk="1" hangingPunct="1">
              <a:lnSpc>
                <a:spcPct val="90000"/>
              </a:lnSpc>
              <a:spcBef>
                <a:spcPct val="10000"/>
              </a:spcBef>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104900"/>
          </a:xfrm>
        </p:spPr>
        <p:txBody>
          <a:bodyPr/>
          <a:lstStyle/>
          <a:p>
            <a:r>
              <a:rPr lang="en-US" dirty="0" smtClean="0">
                <a:solidFill>
                  <a:srgbClr val="800000"/>
                </a:solidFill>
              </a:rPr>
              <a:t>Line Chart with Missing Data</a:t>
            </a:r>
            <a:endParaRPr lang="en-US" dirty="0">
              <a:solidFill>
                <a:srgbClr val="800000"/>
              </a:solidFill>
            </a:endParaRPr>
          </a:p>
        </p:txBody>
      </p:sp>
      <p:sp>
        <p:nvSpPr>
          <p:cNvPr id="3" name="Slide Number Placeholder 2"/>
          <p:cNvSpPr>
            <a:spLocks noGrp="1"/>
          </p:cNvSpPr>
          <p:nvPr>
            <p:ph type="sldNum" sz="quarter" idx="10"/>
          </p:nvPr>
        </p:nvSpPr>
        <p:spPr/>
        <p:txBody>
          <a:bodyPr/>
          <a:lstStyle/>
          <a:p>
            <a:pPr>
              <a:defRPr/>
            </a:pPr>
            <a:fld id="{C81A5BF6-569E-48D9-B6AB-06355535426F}" type="slidenum">
              <a:rPr lang="en-US" smtClean="0"/>
              <a:pPr>
                <a:defRPr/>
              </a:pPr>
              <a:t>9</a:t>
            </a:fld>
            <a:endParaRPr lang="en-US"/>
          </a:p>
        </p:txBody>
      </p:sp>
      <p:pic>
        <p:nvPicPr>
          <p:cNvPr id="76802" name="Picture 2"/>
          <p:cNvPicPr>
            <a:picLocks noChangeAspect="1" noChangeArrowheads="1"/>
          </p:cNvPicPr>
          <p:nvPr/>
        </p:nvPicPr>
        <p:blipFill>
          <a:blip r:embed="rId2" cstate="print"/>
          <a:srcRect/>
          <a:stretch>
            <a:fillRect/>
          </a:stretch>
        </p:blipFill>
        <p:spPr bwMode="auto">
          <a:xfrm>
            <a:off x="47625" y="2514600"/>
            <a:ext cx="8943975" cy="3171825"/>
          </a:xfrm>
          <a:prstGeom prst="rect">
            <a:avLst/>
          </a:prstGeom>
          <a:noFill/>
          <a:ln w="9525">
            <a:noFill/>
            <a:miter lim="800000"/>
            <a:headEnd/>
            <a:tailEnd/>
          </a:ln>
        </p:spPr>
      </p:pic>
      <p:sp>
        <p:nvSpPr>
          <p:cNvPr id="5" name="TextBox 4"/>
          <p:cNvSpPr txBox="1"/>
          <p:nvPr/>
        </p:nvSpPr>
        <p:spPr>
          <a:xfrm>
            <a:off x="2133600" y="1371600"/>
            <a:ext cx="4677884" cy="830997"/>
          </a:xfrm>
          <a:prstGeom prst="rect">
            <a:avLst/>
          </a:prstGeom>
          <a:noFill/>
        </p:spPr>
        <p:txBody>
          <a:bodyPr wrap="none" rtlCol="0">
            <a:spAutoFit/>
          </a:bodyPr>
          <a:lstStyle/>
          <a:p>
            <a:r>
              <a:rPr lang="en-US" sz="2400" b="1" i="1" dirty="0" smtClean="0">
                <a:solidFill>
                  <a:srgbClr val="3333CC"/>
                </a:solidFill>
              </a:rPr>
              <a:t>Omit the line altogether when</a:t>
            </a:r>
          </a:p>
          <a:p>
            <a:r>
              <a:rPr lang="en-US" sz="2400" b="1" i="1" dirty="0" smtClean="0">
                <a:solidFill>
                  <a:srgbClr val="3333CC"/>
                </a:solidFill>
              </a:rPr>
              <a:t>data are missing along the line</a:t>
            </a:r>
            <a:endParaRPr lang="en-US" sz="2400" b="1" i="1" dirty="0">
              <a:solidFill>
                <a:srgbClr val="3333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81A5BF6-569E-48D9-B6AB-06355535426F}" type="slidenum">
              <a:rPr lang="en-US" smtClean="0"/>
              <a:pPr>
                <a:defRPr/>
              </a:pPr>
              <a:t>10</a:t>
            </a:fld>
            <a:endParaRPr lang="en-US"/>
          </a:p>
        </p:txBody>
      </p:sp>
      <p:pic>
        <p:nvPicPr>
          <p:cNvPr id="75778" name="Picture 2"/>
          <p:cNvPicPr>
            <a:picLocks noChangeAspect="1" noChangeArrowheads="1"/>
          </p:cNvPicPr>
          <p:nvPr/>
        </p:nvPicPr>
        <p:blipFill>
          <a:blip r:embed="rId2" cstate="print"/>
          <a:srcRect/>
          <a:stretch>
            <a:fillRect/>
          </a:stretch>
        </p:blipFill>
        <p:spPr bwMode="auto">
          <a:xfrm>
            <a:off x="381000" y="228600"/>
            <a:ext cx="6191250" cy="6451283"/>
          </a:xfrm>
          <a:prstGeom prst="rect">
            <a:avLst/>
          </a:prstGeom>
          <a:noFill/>
          <a:ln w="9525">
            <a:noFill/>
            <a:miter lim="800000"/>
            <a:headEnd/>
            <a:tailEnd/>
          </a:ln>
        </p:spPr>
      </p:pic>
      <p:sp>
        <p:nvSpPr>
          <p:cNvPr id="5" name="TextBox 4"/>
          <p:cNvSpPr txBox="1"/>
          <p:nvPr/>
        </p:nvSpPr>
        <p:spPr>
          <a:xfrm>
            <a:off x="6096000" y="2819400"/>
            <a:ext cx="3048000" cy="830997"/>
          </a:xfrm>
          <a:prstGeom prst="rect">
            <a:avLst/>
          </a:prstGeom>
          <a:noFill/>
        </p:spPr>
        <p:txBody>
          <a:bodyPr wrap="square" rtlCol="0">
            <a:spAutoFit/>
          </a:bodyPr>
          <a:lstStyle/>
          <a:p>
            <a:r>
              <a:rPr lang="en-US" sz="2400" dirty="0" smtClean="0"/>
              <a:t>Which one is correctly displayed?</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p>
            <a:fld id="{1DBDD5E2-8CFE-4287-9D71-54A54584637D}" type="slidenum">
              <a:rPr lang="en-US" smtClean="0">
                <a:latin typeface="Arial" charset="0"/>
              </a:rPr>
              <a:pPr/>
              <a:t>11</a:t>
            </a:fld>
            <a:endParaRPr lang="en-US" smtClean="0">
              <a:latin typeface="Arial" charset="0"/>
            </a:endParaRPr>
          </a:p>
        </p:txBody>
      </p:sp>
      <p:pic>
        <p:nvPicPr>
          <p:cNvPr id="14339" name="Picture 2"/>
          <p:cNvPicPr>
            <a:picLocks noChangeAspect="1" noChangeArrowheads="1"/>
          </p:cNvPicPr>
          <p:nvPr/>
        </p:nvPicPr>
        <p:blipFill>
          <a:blip r:embed="rId2" cstate="print"/>
          <a:srcRect/>
          <a:stretch>
            <a:fillRect/>
          </a:stretch>
        </p:blipFill>
        <p:spPr bwMode="auto">
          <a:xfrm>
            <a:off x="1295400" y="830263"/>
            <a:ext cx="6705600" cy="5951537"/>
          </a:xfrm>
          <a:prstGeom prst="rect">
            <a:avLst/>
          </a:prstGeom>
          <a:noFill/>
          <a:ln w="9525">
            <a:noFill/>
            <a:miter lim="800000"/>
            <a:headEnd/>
            <a:tailEnd/>
          </a:ln>
        </p:spPr>
      </p:pic>
      <p:sp>
        <p:nvSpPr>
          <p:cNvPr id="4" name="Title 1"/>
          <p:cNvSpPr txBox="1">
            <a:spLocks/>
          </p:cNvSpPr>
          <p:nvPr/>
        </p:nvSpPr>
        <p:spPr>
          <a:xfrm>
            <a:off x="990600" y="190500"/>
            <a:ext cx="8153400" cy="1028700"/>
          </a:xfrm>
          <a:prstGeom prst="rect">
            <a:avLst/>
          </a:prstGeom>
        </p:spPr>
        <p:txBody>
          <a:bodyPr/>
          <a:lstStyle/>
          <a:p>
            <a:pPr eaLnBrk="0" hangingPunct="0">
              <a:defRPr/>
            </a:pPr>
            <a:r>
              <a:rPr lang="en-US" sz="3600" kern="0" dirty="0" smtClean="0">
                <a:solidFill>
                  <a:srgbClr val="800000"/>
                </a:solidFill>
                <a:latin typeface="+mj-lt"/>
                <a:ea typeface="+mj-ea"/>
                <a:cs typeface="+mj-cs"/>
              </a:rPr>
              <a:t>Effective Line </a:t>
            </a:r>
            <a:r>
              <a:rPr lang="en-US" sz="3600" kern="0" dirty="0">
                <a:solidFill>
                  <a:srgbClr val="800000"/>
                </a:solidFill>
                <a:latin typeface="+mj-lt"/>
                <a:ea typeface="+mj-ea"/>
                <a:cs typeface="+mj-cs"/>
              </a:rPr>
              <a:t>Chart – </a:t>
            </a:r>
            <a:r>
              <a:rPr lang="en-US" sz="3600" kern="0" dirty="0" smtClean="0">
                <a:solidFill>
                  <a:srgbClr val="800000"/>
                </a:solidFill>
                <a:latin typeface="+mj-lt"/>
                <a:ea typeface="+mj-ea"/>
                <a:cs typeface="+mj-cs"/>
              </a:rPr>
              <a:t>“Survival” Data</a:t>
            </a:r>
            <a:endParaRPr lang="en-US" sz="3600" kern="0" dirty="0">
              <a:solidFill>
                <a:srgbClr val="800000"/>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Line Chart – Distribution + Trend</a:t>
            </a:r>
            <a:br>
              <a:rPr lang="en-US" smtClean="0"/>
            </a:br>
            <a:endParaRPr lang="en-US" smtClean="0"/>
          </a:p>
        </p:txBody>
      </p:sp>
      <p:sp>
        <p:nvSpPr>
          <p:cNvPr id="25603" name="Slide Number Placeholder 3"/>
          <p:cNvSpPr>
            <a:spLocks noGrp="1"/>
          </p:cNvSpPr>
          <p:nvPr>
            <p:ph type="sldNum" sz="quarter" idx="10"/>
          </p:nvPr>
        </p:nvSpPr>
        <p:spPr>
          <a:noFill/>
        </p:spPr>
        <p:txBody>
          <a:bodyPr/>
          <a:lstStyle/>
          <a:p>
            <a:fld id="{5A0E3D74-19D1-4BE6-A99F-0273290F05DD}" type="slidenum">
              <a:rPr lang="en-US" smtClean="0">
                <a:latin typeface="Arial" charset="0"/>
              </a:rPr>
              <a:pPr/>
              <a:t>12</a:t>
            </a:fld>
            <a:endParaRPr lang="en-US" smtClean="0">
              <a:latin typeface="Arial" charset="0"/>
            </a:endParaRPr>
          </a:p>
        </p:txBody>
      </p:sp>
      <p:pic>
        <p:nvPicPr>
          <p:cNvPr id="25604" name="Picture 2"/>
          <p:cNvPicPr>
            <a:picLocks noGrp="1" noChangeAspect="1" noChangeArrowheads="1"/>
          </p:cNvPicPr>
          <p:nvPr>
            <p:ph idx="1"/>
          </p:nvPr>
        </p:nvPicPr>
        <p:blipFill>
          <a:blip r:embed="rId2" cstate="print"/>
          <a:srcRect/>
          <a:stretch>
            <a:fillRect/>
          </a:stretch>
        </p:blipFill>
        <p:spPr>
          <a:xfrm>
            <a:off x="685800" y="987425"/>
            <a:ext cx="7783513" cy="5794375"/>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0" y="190500"/>
            <a:ext cx="7010400" cy="952500"/>
          </a:xfrm>
        </p:spPr>
        <p:txBody>
          <a:bodyPr/>
          <a:lstStyle/>
          <a:p>
            <a:r>
              <a:rPr lang="en-US" smtClean="0">
                <a:solidFill>
                  <a:srgbClr val="800000"/>
                </a:solidFill>
              </a:rPr>
              <a:t>Vertical Bar Chart - Trend</a:t>
            </a:r>
          </a:p>
        </p:txBody>
      </p:sp>
      <p:sp>
        <p:nvSpPr>
          <p:cNvPr id="16387" name="Slide Number Placeholder 2"/>
          <p:cNvSpPr>
            <a:spLocks noGrp="1"/>
          </p:cNvSpPr>
          <p:nvPr>
            <p:ph type="sldNum" sz="quarter" idx="10"/>
          </p:nvPr>
        </p:nvSpPr>
        <p:spPr>
          <a:noFill/>
        </p:spPr>
        <p:txBody>
          <a:bodyPr/>
          <a:lstStyle/>
          <a:p>
            <a:fld id="{CFA1E231-5678-4457-8B64-DD1B48E8B2D3}" type="slidenum">
              <a:rPr lang="en-US" smtClean="0">
                <a:latin typeface="Arial" charset="0"/>
              </a:rPr>
              <a:pPr/>
              <a:t>13</a:t>
            </a:fld>
            <a:endParaRPr lang="en-US" smtClean="0">
              <a:latin typeface="Arial" charset="0"/>
            </a:endParaRPr>
          </a:p>
        </p:txBody>
      </p:sp>
      <p:pic>
        <p:nvPicPr>
          <p:cNvPr id="16388" name="Picture 2" descr="http://www.childtrendsdatabank.org/sites/default/files/15_fig01.jpg"/>
          <p:cNvPicPr>
            <a:picLocks noChangeAspect="1" noChangeArrowheads="1"/>
          </p:cNvPicPr>
          <p:nvPr/>
        </p:nvPicPr>
        <p:blipFill>
          <a:blip r:embed="rId2" cstate="print"/>
          <a:srcRect/>
          <a:stretch>
            <a:fillRect/>
          </a:stretch>
        </p:blipFill>
        <p:spPr bwMode="auto">
          <a:xfrm>
            <a:off x="457200" y="990600"/>
            <a:ext cx="8382000" cy="56991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0"/>
          </p:nvPr>
        </p:nvSpPr>
        <p:spPr>
          <a:noFill/>
        </p:spPr>
        <p:txBody>
          <a:bodyPr/>
          <a:lstStyle/>
          <a:p>
            <a:fld id="{E2742018-75F7-458C-AD5D-259567CC027A}" type="slidenum">
              <a:rPr lang="en-US" smtClean="0">
                <a:latin typeface="Arial" charset="0"/>
              </a:rPr>
              <a:pPr/>
              <a:t>14</a:t>
            </a:fld>
            <a:endParaRPr lang="en-US" smtClean="0">
              <a:latin typeface="Arial" charset="0"/>
            </a:endParaRPr>
          </a:p>
        </p:txBody>
      </p:sp>
      <p:graphicFrame>
        <p:nvGraphicFramePr>
          <p:cNvPr id="1026" name="Object 2"/>
          <p:cNvGraphicFramePr>
            <a:graphicFrameLocks noChangeAspect="1"/>
          </p:cNvGraphicFramePr>
          <p:nvPr/>
        </p:nvGraphicFramePr>
        <p:xfrm>
          <a:off x="0" y="1066800"/>
          <a:ext cx="8955088" cy="5334000"/>
        </p:xfrm>
        <a:graphic>
          <a:graphicData uri="http://schemas.openxmlformats.org/presentationml/2006/ole">
            <mc:AlternateContent xmlns:mc="http://schemas.openxmlformats.org/markup-compatibility/2006">
              <mc:Choice xmlns:v="urn:schemas-microsoft-com:vml" Requires="v">
                <p:oleObj spid="_x0000_s1031" name="Worksheet" r:id="rId4" imgW="8162849" imgH="4619549" progId="Excel.Sheet.8">
                  <p:embed/>
                </p:oleObj>
              </mc:Choice>
              <mc:Fallback>
                <p:oleObj name="Worksheet" r:id="rId4" imgW="8162849" imgH="46195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9924"/>
                      <a:stretch>
                        <a:fillRect/>
                      </a:stretch>
                    </p:blipFill>
                    <p:spPr bwMode="auto">
                      <a:xfrm>
                        <a:off x="0" y="1066800"/>
                        <a:ext cx="895508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3"/>
          <p:cNvSpPr txBox="1">
            <a:spLocks noChangeArrowheads="1"/>
          </p:cNvSpPr>
          <p:nvPr/>
        </p:nvSpPr>
        <p:spPr bwMode="auto">
          <a:xfrm>
            <a:off x="762000" y="6324600"/>
            <a:ext cx="2551113" cy="274638"/>
          </a:xfrm>
          <a:prstGeom prst="rect">
            <a:avLst/>
          </a:prstGeom>
          <a:noFill/>
          <a:ln w="9525">
            <a:noFill/>
            <a:miter lim="800000"/>
            <a:headEnd/>
            <a:tailEnd/>
          </a:ln>
        </p:spPr>
        <p:txBody>
          <a:bodyPr>
            <a:spAutoFit/>
          </a:bodyPr>
          <a:lstStyle/>
          <a:p>
            <a:pPr eaLnBrk="0" hangingPunct="0"/>
            <a:r>
              <a:rPr lang="en-US" sz="1200"/>
              <a:t>Source: NCHS 2003 Vital Statistics</a:t>
            </a:r>
          </a:p>
        </p:txBody>
      </p:sp>
      <p:sp>
        <p:nvSpPr>
          <p:cNvPr id="6" name="Title 1"/>
          <p:cNvSpPr txBox="1">
            <a:spLocks/>
          </p:cNvSpPr>
          <p:nvPr/>
        </p:nvSpPr>
        <p:spPr>
          <a:xfrm>
            <a:off x="1524000" y="190500"/>
            <a:ext cx="7010400" cy="1409700"/>
          </a:xfrm>
          <a:prstGeom prst="rect">
            <a:avLst/>
          </a:prstGeom>
        </p:spPr>
        <p:txBody>
          <a:bodyPr/>
          <a:lstStyle/>
          <a:p>
            <a:pPr eaLnBrk="0" hangingPunct="0">
              <a:defRPr/>
            </a:pPr>
            <a:r>
              <a:rPr lang="en-US" sz="3600" kern="0" dirty="0">
                <a:solidFill>
                  <a:srgbClr val="800000"/>
                </a:solidFill>
                <a:latin typeface="+mj-lt"/>
                <a:ea typeface="+mj-ea"/>
                <a:cs typeface="+mj-cs"/>
              </a:rPr>
              <a:t>Vertical Bar Chart - Prevalence</a:t>
            </a:r>
            <a:endParaRPr lang="en-US" sz="3600" kern="0" dirty="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190500"/>
            <a:ext cx="7391400" cy="723900"/>
          </a:xfrm>
        </p:spPr>
        <p:txBody>
          <a:bodyPr/>
          <a:lstStyle/>
          <a:p>
            <a:r>
              <a:rPr lang="en-US" smtClean="0">
                <a:solidFill>
                  <a:srgbClr val="800000"/>
                </a:solidFill>
              </a:rPr>
              <a:t>Horizontal Bar Chart - Prevalence</a:t>
            </a:r>
            <a:endParaRPr lang="en-US" smtClean="0"/>
          </a:p>
        </p:txBody>
      </p:sp>
      <p:sp>
        <p:nvSpPr>
          <p:cNvPr id="17411" name="Slide Number Placeholder 2"/>
          <p:cNvSpPr>
            <a:spLocks noGrp="1"/>
          </p:cNvSpPr>
          <p:nvPr>
            <p:ph type="sldNum" sz="quarter" idx="10"/>
          </p:nvPr>
        </p:nvSpPr>
        <p:spPr>
          <a:noFill/>
        </p:spPr>
        <p:txBody>
          <a:bodyPr/>
          <a:lstStyle/>
          <a:p>
            <a:fld id="{43518FEF-18FC-4507-80DE-F386BEC6753E}" type="slidenum">
              <a:rPr lang="en-US" smtClean="0">
                <a:latin typeface="Arial" charset="0"/>
              </a:rPr>
              <a:pPr/>
              <a:t>15</a:t>
            </a:fld>
            <a:endParaRPr lang="en-US" smtClean="0">
              <a:latin typeface="Arial" charset="0"/>
            </a:endParaRPr>
          </a:p>
        </p:txBody>
      </p:sp>
      <p:pic>
        <p:nvPicPr>
          <p:cNvPr id="17412" name="Picture 2"/>
          <p:cNvPicPr>
            <a:picLocks noChangeAspect="1" noChangeArrowheads="1"/>
          </p:cNvPicPr>
          <p:nvPr/>
        </p:nvPicPr>
        <p:blipFill>
          <a:blip r:embed="rId2" cstate="print"/>
          <a:srcRect/>
          <a:stretch>
            <a:fillRect/>
          </a:stretch>
        </p:blipFill>
        <p:spPr bwMode="auto">
          <a:xfrm>
            <a:off x="2667000" y="788988"/>
            <a:ext cx="5389563" cy="6069012"/>
          </a:xfrm>
          <a:prstGeom prst="rect">
            <a:avLst/>
          </a:prstGeom>
          <a:noFill/>
          <a:ln w="9525">
            <a:noFill/>
            <a:miter lim="800000"/>
            <a:headEnd/>
            <a:tailEnd/>
          </a:ln>
        </p:spPr>
      </p:pic>
      <p:sp>
        <p:nvSpPr>
          <p:cNvPr id="17413" name="Rectangle 4"/>
          <p:cNvSpPr>
            <a:spLocks noChangeArrowheads="1"/>
          </p:cNvSpPr>
          <p:nvPr/>
        </p:nvSpPr>
        <p:spPr bwMode="auto">
          <a:xfrm>
            <a:off x="304800" y="1905000"/>
            <a:ext cx="2514600" cy="2678113"/>
          </a:xfrm>
          <a:prstGeom prst="rect">
            <a:avLst/>
          </a:prstGeom>
          <a:noFill/>
          <a:ln w="9525">
            <a:noFill/>
            <a:miter lim="800000"/>
            <a:headEnd/>
            <a:tailEnd/>
          </a:ln>
        </p:spPr>
        <p:txBody>
          <a:bodyPr>
            <a:spAutoFit/>
          </a:bodyPr>
          <a:lstStyle/>
          <a:p>
            <a:r>
              <a:rPr lang="en-US" sz="2400">
                <a:solidFill>
                  <a:srgbClr val="3333CC"/>
                </a:solidFill>
              </a:rPr>
              <a:t>Use horizontal bar charts when text labels associated with bars are long or there are many bars to display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 26 is a bar chart showing death rates among children 1 through 19 years of age, by Organisation for Economic Co-operation and Development country, presenting a 3-year average of most recent data, for 2001 through 2006."/>
          <p:cNvPicPr>
            <a:picLocks noChangeAspect="1" noChangeArrowheads="1"/>
          </p:cNvPicPr>
          <p:nvPr/>
        </p:nvPicPr>
        <p:blipFill>
          <a:blip r:embed="rId2" cstate="print"/>
          <a:srcRect/>
          <a:stretch>
            <a:fillRect/>
          </a:stretch>
        </p:blipFill>
        <p:spPr bwMode="auto">
          <a:xfrm>
            <a:off x="762000" y="849313"/>
            <a:ext cx="7750175" cy="6008687"/>
          </a:xfrm>
          <a:prstGeom prst="rect">
            <a:avLst/>
          </a:prstGeom>
          <a:noFill/>
          <a:ln w="9525">
            <a:noFill/>
            <a:miter lim="800000"/>
            <a:headEnd/>
            <a:tailEnd/>
          </a:ln>
        </p:spPr>
      </p:pic>
      <p:sp>
        <p:nvSpPr>
          <p:cNvPr id="3" name="Title 1"/>
          <p:cNvSpPr txBox="1">
            <a:spLocks/>
          </p:cNvSpPr>
          <p:nvPr/>
        </p:nvSpPr>
        <p:spPr>
          <a:xfrm>
            <a:off x="1524000" y="190500"/>
            <a:ext cx="7010400" cy="1409700"/>
          </a:xfrm>
          <a:prstGeom prst="rect">
            <a:avLst/>
          </a:prstGeom>
        </p:spPr>
        <p:txBody>
          <a:bodyPr/>
          <a:lstStyle/>
          <a:p>
            <a:pPr eaLnBrk="0" hangingPunct="0">
              <a:defRPr/>
            </a:pPr>
            <a:r>
              <a:rPr lang="en-US" sz="3600" kern="0" dirty="0">
                <a:solidFill>
                  <a:srgbClr val="800000"/>
                </a:solidFill>
                <a:latin typeface="+mj-lt"/>
                <a:ea typeface="+mj-ea"/>
                <a:cs typeface="+mj-cs"/>
              </a:rPr>
              <a:t>Horizontal Bar Chart - Rates</a:t>
            </a:r>
            <a:endParaRPr lang="en-US" sz="3600" kern="0" dirty="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Stacked Bar Charts</a:t>
            </a:r>
          </a:p>
        </p:txBody>
      </p:sp>
      <p:sp>
        <p:nvSpPr>
          <p:cNvPr id="19459" name="Content Placeholder 2"/>
          <p:cNvSpPr>
            <a:spLocks noGrp="1"/>
          </p:cNvSpPr>
          <p:nvPr>
            <p:ph idx="1"/>
          </p:nvPr>
        </p:nvSpPr>
        <p:spPr/>
        <p:txBody>
          <a:bodyPr/>
          <a:lstStyle/>
          <a:p>
            <a:pPr marL="457200" lvl="1" indent="-457200">
              <a:buClr>
                <a:schemeClr val="tx1"/>
              </a:buClr>
              <a:buSzPct val="80000"/>
              <a:buFont typeface="Wingdings" pitchFamily="2" charset="2"/>
              <a:buChar char="§"/>
            </a:pPr>
            <a:r>
              <a:rPr lang="en-US" dirty="0" smtClean="0"/>
              <a:t>If possible, avoid using stacked bars, especially when the percentages don’t add to 100% - they make it difficult to compare across groups</a:t>
            </a:r>
          </a:p>
          <a:p>
            <a:pPr marL="457200" lvl="1" indent="-457200">
              <a:buClr>
                <a:schemeClr val="tx1"/>
              </a:buClr>
              <a:buSzPct val="80000"/>
              <a:buFont typeface="Wingdings" pitchFamily="2" charset="2"/>
              <a:buChar char="§"/>
            </a:pPr>
            <a:endParaRPr lang="en-US" dirty="0" smtClean="0"/>
          </a:p>
          <a:p>
            <a:pPr marL="457200" lvl="1" indent="-457200">
              <a:buClr>
                <a:schemeClr val="tx1"/>
              </a:buClr>
              <a:buSzPct val="80000"/>
              <a:buFont typeface="Wingdings" pitchFamily="2" charset="2"/>
              <a:buChar char="§"/>
            </a:pPr>
            <a:r>
              <a:rPr lang="en-US" dirty="0" smtClean="0"/>
              <a:t>Sometimes 100% stacked bars make sense for comparing distributions, but:</a:t>
            </a:r>
          </a:p>
          <a:p>
            <a:pPr marL="1200150" lvl="3" indent="-342900">
              <a:buFont typeface="Wingdings" pitchFamily="2" charset="2"/>
              <a:buChar char="§"/>
            </a:pPr>
            <a:r>
              <a:rPr lang="en-US" sz="2600" dirty="0" smtClean="0"/>
              <a:t>Only use with a small number of categories</a:t>
            </a:r>
          </a:p>
          <a:p>
            <a:pPr marL="1200150" lvl="3" indent="-342900">
              <a:buFont typeface="Wingdings" pitchFamily="2" charset="2"/>
              <a:buChar char="§"/>
            </a:pPr>
            <a:r>
              <a:rPr lang="en-US" sz="2600" dirty="0" smtClean="0"/>
              <a:t>Display the data label in each portion of the bar</a:t>
            </a:r>
          </a:p>
          <a:p>
            <a:endParaRPr lang="en-US" dirty="0" smtClean="0"/>
          </a:p>
        </p:txBody>
      </p:sp>
      <p:sp>
        <p:nvSpPr>
          <p:cNvPr id="19460" name="Slide Number Placeholder 3"/>
          <p:cNvSpPr>
            <a:spLocks noGrp="1"/>
          </p:cNvSpPr>
          <p:nvPr>
            <p:ph type="sldNum" sz="quarter" idx="10"/>
          </p:nvPr>
        </p:nvSpPr>
        <p:spPr>
          <a:noFill/>
        </p:spPr>
        <p:txBody>
          <a:bodyPr/>
          <a:lstStyle/>
          <a:p>
            <a:fld id="{49BD318E-6CFC-4482-B5E7-B7AC93979C92}" type="slidenum">
              <a:rPr lang="en-US" smtClean="0">
                <a:latin typeface="Arial" charset="0"/>
              </a:rPr>
              <a:pPr/>
              <a:t>17</a:t>
            </a:fld>
            <a:endParaRPr lang="en-US" smtClean="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D1CAA38B-F3FE-487A-BD77-06322295FDA6}" type="slidenum">
              <a:rPr lang="en-US" smtClean="0">
                <a:latin typeface="Arial" charset="0"/>
              </a:rPr>
              <a:pPr/>
              <a:t>18</a:t>
            </a:fld>
            <a:endParaRPr lang="en-US" smtClean="0">
              <a:latin typeface="Arial" charset="0"/>
            </a:endParaRPr>
          </a:p>
        </p:txBody>
      </p:sp>
      <p:sp>
        <p:nvSpPr>
          <p:cNvPr id="7" name="Title 1"/>
          <p:cNvSpPr txBox="1">
            <a:spLocks/>
          </p:cNvSpPr>
          <p:nvPr/>
        </p:nvSpPr>
        <p:spPr bwMode="auto">
          <a:xfrm>
            <a:off x="1524000" y="-38100"/>
            <a:ext cx="7010400" cy="1409700"/>
          </a:xfrm>
          <a:prstGeom prst="rect">
            <a:avLst/>
          </a:prstGeom>
          <a:noFill/>
          <a:ln w="9525">
            <a:noFill/>
            <a:miter lim="800000"/>
            <a:headEnd/>
            <a:tailEnd/>
          </a:ln>
        </p:spPr>
        <p:txBody>
          <a:bodyPr anchor="ctr"/>
          <a:lstStyle/>
          <a:p>
            <a:pPr eaLnBrk="0" hangingPunct="0">
              <a:defRPr/>
            </a:pPr>
            <a:r>
              <a:rPr lang="en-US" sz="3600" kern="0" dirty="0" err="1">
                <a:solidFill>
                  <a:srgbClr val="800000"/>
                </a:solidFill>
                <a:latin typeface="+mj-lt"/>
                <a:ea typeface="+mj-ea"/>
                <a:cs typeface="+mj-cs"/>
              </a:rPr>
              <a:t>Ineffective</a:t>
            </a:r>
            <a:r>
              <a:rPr lang="en-US" sz="3600" kern="0" dirty="0">
                <a:solidFill>
                  <a:srgbClr val="800000"/>
                </a:solidFill>
                <a:latin typeface="+mj-lt"/>
                <a:ea typeface="+mj-ea"/>
                <a:cs typeface="+mj-cs"/>
              </a:rPr>
              <a:t> Stacked Bar Chart</a:t>
            </a:r>
          </a:p>
        </p:txBody>
      </p:sp>
      <p:pic>
        <p:nvPicPr>
          <p:cNvPr id="20484" name="Picture 5" descr="Chart demonstrating the high levels of unmet need for contraception in sub-saharan Africa countries. The following data contains the percentage of married women of reproductive age with a modern contraceptive prevalence rate (Mod), traditional contraceptive prevalence rate (Trad) and those with unmet need (UN). Guinea 1999: Mod 4%, Trad 2%, UN 24%. Mali 2001: Mod 7%, Trad 1%, UN 29%. Cameroon 1998: Mod 7%, Trad 12%, UN 20%. Cote d'Ivoire 1998/99: Mod 7%, Trad 8%, UN 28%. Ethiopia 2000: Mod 6%, Trad 2%, UN 36%. Madagascar 1997: Mod 10%, Trad 10%, UN 26%. Ghana 1998: Mod 13%, Trad 9%, UN 23%. Benin 2001: Mod 7%, Trad 11%, UN 27%. Tanzania 1999: Mod 17%, Trad 9%, UN 22%. Senegal 1997: Mod 8%, Trad 5%, UN 35%. Rwanda 2000: Mod 6%, Trad 8%, UN 36%. Zambia 2001/02: Mod 14%, Trad 12%, UN 27%. Togo 1998: Mod 7%, Trad 17%, UN 32%. Uganda 2000/01: Mod 18%, Trad 5%, UN 35%. Malawi 2000: Mod 26%, Trad 5%, UN 30%. Kenya 1998: Mod 32%, Trad 8%, UN 24%."/>
          <p:cNvPicPr>
            <a:picLocks noChangeAspect="1"/>
          </p:cNvPicPr>
          <p:nvPr/>
        </p:nvPicPr>
        <p:blipFill>
          <a:blip r:embed="rId2" cstate="print"/>
          <a:srcRect/>
          <a:stretch>
            <a:fillRect/>
          </a:stretch>
        </p:blipFill>
        <p:spPr bwMode="auto">
          <a:xfrm>
            <a:off x="381000" y="1676400"/>
            <a:ext cx="8572500" cy="4572000"/>
          </a:xfrm>
          <a:prstGeom prst="rect">
            <a:avLst/>
          </a:prstGeom>
          <a:noFill/>
          <a:ln w="9525">
            <a:noFill/>
            <a:miter lim="800000"/>
            <a:headEnd/>
            <a:tailEnd/>
          </a:ln>
        </p:spPr>
      </p:pic>
      <p:sp>
        <p:nvSpPr>
          <p:cNvPr id="20485" name="Rectangle 6"/>
          <p:cNvSpPr>
            <a:spLocks noChangeArrowheads="1"/>
          </p:cNvSpPr>
          <p:nvPr/>
        </p:nvSpPr>
        <p:spPr bwMode="auto">
          <a:xfrm>
            <a:off x="1676400" y="1066800"/>
            <a:ext cx="5970588" cy="708025"/>
          </a:xfrm>
          <a:prstGeom prst="rect">
            <a:avLst/>
          </a:prstGeom>
          <a:noFill/>
          <a:ln w="9525">
            <a:noFill/>
            <a:miter lim="800000"/>
            <a:headEnd/>
            <a:tailEnd/>
          </a:ln>
        </p:spPr>
        <p:txBody>
          <a:bodyPr wrap="none" anchor="ctr">
            <a:spAutoFit/>
          </a:bodyPr>
          <a:lstStyle/>
          <a:p>
            <a:pPr algn="ctr" eaLnBrk="0" hangingPunct="0"/>
            <a:r>
              <a:rPr lang="en-US" sz="2000" b="1">
                <a:solidFill>
                  <a:srgbClr val="000000"/>
                </a:solidFill>
                <a:ea typeface="Times New Roman" pitchFamily="18" charset="0"/>
                <a:cs typeface="Arial" charset="0"/>
              </a:rPr>
              <a:t>In Sub-Saharan Africa, there are High Levels of </a:t>
            </a:r>
          </a:p>
          <a:p>
            <a:pPr algn="ctr" eaLnBrk="0" hangingPunct="0"/>
            <a:r>
              <a:rPr lang="en-US" sz="2000" b="1">
                <a:solidFill>
                  <a:srgbClr val="000000"/>
                </a:solidFill>
                <a:ea typeface="Times New Roman" pitchFamily="18" charset="0"/>
                <a:cs typeface="Arial" charset="0"/>
              </a:rPr>
              <a:t>Unmet Need for Contraception</a:t>
            </a:r>
            <a:endParaRPr lang="en-US" sz="2000">
              <a:ea typeface="Times New Roman" pitchFamily="18" charset="0"/>
              <a:cs typeface="Arial" charset="0"/>
            </a:endParaRPr>
          </a:p>
        </p:txBody>
      </p:sp>
      <p:sp>
        <p:nvSpPr>
          <p:cNvPr id="20486" name="Rectangle 8"/>
          <p:cNvSpPr>
            <a:spLocks noChangeArrowheads="1"/>
          </p:cNvSpPr>
          <p:nvPr/>
        </p:nvSpPr>
        <p:spPr bwMode="auto">
          <a:xfrm>
            <a:off x="457200" y="5791200"/>
            <a:ext cx="7467600" cy="892175"/>
          </a:xfrm>
          <a:prstGeom prst="rect">
            <a:avLst/>
          </a:prstGeom>
          <a:noFill/>
          <a:ln w="9525">
            <a:noFill/>
            <a:miter lim="800000"/>
            <a:headEnd/>
            <a:tailEnd/>
          </a:ln>
        </p:spPr>
        <p:txBody>
          <a:bodyPr>
            <a:spAutoFit/>
          </a:bodyPr>
          <a:lstStyle/>
          <a:p>
            <a:r>
              <a:rPr lang="en-US" sz="1600" b="1">
                <a:solidFill>
                  <a:schemeClr val="tx2"/>
                </a:solidFill>
              </a:rPr>
              <a:t>          </a:t>
            </a:r>
            <a:r>
              <a:rPr lang="en-US" sz="1600">
                <a:solidFill>
                  <a:schemeClr val="tx2"/>
                </a:solidFill>
              </a:rPr>
              <a:t>Source: Demographic and Health Surveys</a:t>
            </a:r>
          </a:p>
          <a:p>
            <a:endParaRPr lang="en-US" u="sng">
              <a:hlinkClick r:id="rId3"/>
            </a:endParaRPr>
          </a:p>
          <a:p>
            <a:r>
              <a:rPr lang="en-US" u="sng">
                <a:hlinkClick r:id="rId3"/>
              </a:rPr>
              <a:t>http://www.usaid.gov/our_work/global_health/pop/news/aidsday.html</a:t>
            </a:r>
            <a:r>
              <a:rPr lang="en-US" u="sng"/>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E1CD1530-7B50-4409-A2E9-F1F5278F6561}" type="slidenum">
              <a:rPr lang="en-US" smtClean="0">
                <a:latin typeface="Arial" charset="0"/>
              </a:rPr>
              <a:pPr/>
              <a:t>1</a:t>
            </a:fld>
            <a:endParaRPr lang="en-US" smtClean="0">
              <a:latin typeface="Arial" charset="0"/>
            </a:endParaRPr>
          </a:p>
        </p:txBody>
      </p:sp>
      <p:sp>
        <p:nvSpPr>
          <p:cNvPr id="9219" name="Rectangle 2"/>
          <p:cNvSpPr>
            <a:spLocks noGrp="1" noChangeArrowheads="1"/>
          </p:cNvSpPr>
          <p:nvPr>
            <p:ph type="title"/>
          </p:nvPr>
        </p:nvSpPr>
        <p:spPr>
          <a:xfrm>
            <a:off x="1295400" y="228600"/>
            <a:ext cx="7010400" cy="1409700"/>
          </a:xfrm>
        </p:spPr>
        <p:txBody>
          <a:bodyPr/>
          <a:lstStyle/>
          <a:p>
            <a:pPr eaLnBrk="1" hangingPunct="1"/>
            <a:r>
              <a:rPr lang="en-US" smtClean="0"/>
              <a:t>Presentation of Data</a:t>
            </a:r>
          </a:p>
        </p:txBody>
      </p:sp>
      <p:sp>
        <p:nvSpPr>
          <p:cNvPr id="9220" name="Rectangle 3"/>
          <p:cNvSpPr>
            <a:spLocks noGrp="1" noChangeArrowheads="1"/>
          </p:cNvSpPr>
          <p:nvPr>
            <p:ph type="body" idx="1"/>
          </p:nvPr>
        </p:nvSpPr>
        <p:spPr>
          <a:xfrm>
            <a:off x="381000" y="1676400"/>
            <a:ext cx="8382000" cy="4953000"/>
          </a:xfrm>
        </p:spPr>
        <p:txBody>
          <a:bodyPr/>
          <a:lstStyle/>
          <a:p>
            <a:pPr marL="347663" indent="0" eaLnBrk="1" hangingPunct="1">
              <a:defRPr/>
            </a:pPr>
            <a:r>
              <a:rPr lang="en-US" dirty="0" smtClean="0"/>
              <a:t>Tables, charts and graphs provide an effective method for </a:t>
            </a:r>
            <a:r>
              <a:rPr lang="en-US" smtClean="0"/>
              <a:t>communicating  </a:t>
            </a:r>
            <a:r>
              <a:rPr lang="en-US" dirty="0" smtClean="0"/>
              <a:t>person, place, </a:t>
            </a:r>
            <a:r>
              <a:rPr lang="en-US" smtClean="0"/>
              <a:t>and time data to your audience</a:t>
            </a:r>
            <a:endParaRPr lang="en-US" dirty="0" smtClean="0"/>
          </a:p>
          <a:p>
            <a:pPr marL="347663" indent="0" eaLnBrk="1" hangingPunct="1">
              <a:buFont typeface="Wingdings" pitchFamily="2" charset="2"/>
              <a:buChar char="¢"/>
              <a:defRPr/>
            </a:pPr>
            <a:endParaRPr lang="en-US" dirty="0" smtClean="0"/>
          </a:p>
          <a:p>
            <a:pPr marL="347663" indent="0" eaLnBrk="1" hangingPunct="1">
              <a:defRPr/>
            </a:pPr>
            <a:r>
              <a:rPr lang="en-US" dirty="0" smtClean="0"/>
              <a:t>The organization and format of these tables, charts and graphs may differ depending on your goal and the type of results displayed (</a:t>
            </a:r>
            <a:r>
              <a:rPr lang="en-US" dirty="0" err="1" smtClean="0"/>
              <a:t>ie</a:t>
            </a:r>
            <a:r>
              <a:rPr lang="en-US" dirty="0" smtClean="0"/>
              <a:t> descriptive statistics, measures of effect, results of multivariable methods, etc)</a:t>
            </a:r>
          </a:p>
          <a:p>
            <a:pPr marL="347663" indent="0" eaLnBrk="1" hangingPunct="1">
              <a:defRPr/>
            </a:pPr>
            <a:endParaRPr lang="en-US" dirty="0" smtClean="0"/>
          </a:p>
          <a:p>
            <a:pPr marL="347663" indent="-347663" eaLnBrk="1" hangingPunct="1">
              <a:buFont typeface="Wingdings" pitchFamily="2" charset="2"/>
              <a:buChar char="¢"/>
              <a:defRPr/>
            </a:pPr>
            <a:endParaRPr lang="en-US" sz="12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0"/>
            <a:ext cx="7391400" cy="1104900"/>
          </a:xfrm>
        </p:spPr>
        <p:txBody>
          <a:bodyPr/>
          <a:lstStyle/>
          <a:p>
            <a:r>
              <a:rPr lang="en-US" smtClean="0"/>
              <a:t>Effective 100% Stacked Bar Chart</a:t>
            </a:r>
          </a:p>
        </p:txBody>
      </p:sp>
      <p:sp>
        <p:nvSpPr>
          <p:cNvPr id="21507" name="Slide Number Placeholder 3"/>
          <p:cNvSpPr>
            <a:spLocks noGrp="1"/>
          </p:cNvSpPr>
          <p:nvPr>
            <p:ph type="sldNum" sz="quarter" idx="10"/>
          </p:nvPr>
        </p:nvSpPr>
        <p:spPr>
          <a:noFill/>
        </p:spPr>
        <p:txBody>
          <a:bodyPr/>
          <a:lstStyle/>
          <a:p>
            <a:fld id="{74B37AAD-B230-4461-A61F-C46F6772D02A}" type="slidenum">
              <a:rPr lang="en-US" smtClean="0">
                <a:latin typeface="Arial" charset="0"/>
              </a:rPr>
              <a:pPr/>
              <a:t>19</a:t>
            </a:fld>
            <a:endParaRPr lang="en-US" smtClean="0">
              <a:latin typeface="Arial" charset="0"/>
            </a:endParaRPr>
          </a:p>
        </p:txBody>
      </p:sp>
      <p:pic>
        <p:nvPicPr>
          <p:cNvPr id="21508" name="Picture 2"/>
          <p:cNvPicPr>
            <a:picLocks noChangeAspect="1" noChangeArrowheads="1"/>
          </p:cNvPicPr>
          <p:nvPr/>
        </p:nvPicPr>
        <p:blipFill>
          <a:blip r:embed="rId2" cstate="print"/>
          <a:srcRect l="2542" r="847"/>
          <a:stretch>
            <a:fillRect/>
          </a:stretch>
        </p:blipFill>
        <p:spPr bwMode="auto">
          <a:xfrm>
            <a:off x="228600" y="981075"/>
            <a:ext cx="8686800" cy="5724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Pie Charts</a:t>
            </a:r>
          </a:p>
        </p:txBody>
      </p:sp>
      <p:sp>
        <p:nvSpPr>
          <p:cNvPr id="22531" name="Content Placeholder 2"/>
          <p:cNvSpPr>
            <a:spLocks noGrp="1"/>
          </p:cNvSpPr>
          <p:nvPr>
            <p:ph idx="1"/>
          </p:nvPr>
        </p:nvSpPr>
        <p:spPr/>
        <p:txBody>
          <a:bodyPr/>
          <a:lstStyle/>
          <a:p>
            <a:pPr marL="342900" lvl="1" indent="-342900">
              <a:buClr>
                <a:schemeClr val="tx1"/>
              </a:buClr>
              <a:buSzPct val="70000"/>
            </a:pPr>
            <a:r>
              <a:rPr lang="en-US" smtClean="0"/>
              <a:t>In general, it is difficult to make comparisons effectively with pie charts, but they are sometimes useful for displaying the parts of a whole / distributions</a:t>
            </a:r>
          </a:p>
          <a:p>
            <a:pPr marL="342900" lvl="1" indent="-342900">
              <a:buClr>
                <a:schemeClr val="tx1"/>
              </a:buClr>
              <a:buSzPct val="70000"/>
            </a:pPr>
            <a:endParaRPr lang="en-US" sz="1600" smtClean="0"/>
          </a:p>
          <a:p>
            <a:pPr marL="342900" lvl="1" indent="-342900">
              <a:buClr>
                <a:schemeClr val="tx1"/>
              </a:buClr>
              <a:buSzPct val="70000"/>
            </a:pPr>
            <a:r>
              <a:rPr lang="en-US" smtClean="0"/>
              <a:t>If using pies, keep the ordering and positioning of pie slices the same across pies when comparing multiple pies</a:t>
            </a:r>
          </a:p>
          <a:p>
            <a:pPr marL="342900" lvl="1" indent="-342900">
              <a:buClr>
                <a:schemeClr val="tx1"/>
              </a:buClr>
              <a:buSzPct val="70000"/>
            </a:pPr>
            <a:endParaRPr lang="en-US" sz="1600" smtClean="0"/>
          </a:p>
          <a:p>
            <a:pPr marL="342900" lvl="1" indent="-342900">
              <a:buClr>
                <a:schemeClr val="tx1"/>
              </a:buClr>
              <a:buSzPct val="70000"/>
            </a:pPr>
            <a:r>
              <a:rPr lang="en-US" smtClean="0"/>
              <a:t>Order slices by magnitude when possible</a:t>
            </a:r>
          </a:p>
          <a:p>
            <a:endParaRPr lang="en-US" smtClean="0"/>
          </a:p>
        </p:txBody>
      </p:sp>
      <p:sp>
        <p:nvSpPr>
          <p:cNvPr id="22532" name="Slide Number Placeholder 3"/>
          <p:cNvSpPr>
            <a:spLocks noGrp="1"/>
          </p:cNvSpPr>
          <p:nvPr>
            <p:ph type="sldNum" sz="quarter" idx="10"/>
          </p:nvPr>
        </p:nvSpPr>
        <p:spPr>
          <a:noFill/>
        </p:spPr>
        <p:txBody>
          <a:bodyPr/>
          <a:lstStyle/>
          <a:p>
            <a:fld id="{15089DDB-9709-4D53-8EC5-2618F6C2EFF6}" type="slidenum">
              <a:rPr lang="en-US" smtClean="0">
                <a:latin typeface="Arial" charset="0"/>
              </a:rPr>
              <a:pPr/>
              <a:t>20</a:t>
            </a:fld>
            <a:endParaRPr lang="en-US" smtClean="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noFill/>
        </p:spPr>
        <p:txBody>
          <a:bodyPr/>
          <a:lstStyle/>
          <a:p>
            <a:fld id="{6B5ED348-D64A-47A1-9D91-05014A02115D}" type="slidenum">
              <a:rPr lang="en-US" smtClean="0">
                <a:latin typeface="Arial" charset="0"/>
              </a:rPr>
              <a:pPr/>
              <a:t>21</a:t>
            </a:fld>
            <a:endParaRPr lang="en-US" smtClean="0">
              <a:latin typeface="Arial" charset="0"/>
            </a:endParaRPr>
          </a:p>
        </p:txBody>
      </p:sp>
      <p:pic>
        <p:nvPicPr>
          <p:cNvPr id="23555" name="Picture 2"/>
          <p:cNvPicPr>
            <a:picLocks noChangeAspect="1" noChangeArrowheads="1"/>
          </p:cNvPicPr>
          <p:nvPr/>
        </p:nvPicPr>
        <p:blipFill>
          <a:blip r:embed="rId2" cstate="print"/>
          <a:srcRect/>
          <a:stretch>
            <a:fillRect/>
          </a:stretch>
        </p:blipFill>
        <p:spPr bwMode="auto">
          <a:xfrm>
            <a:off x="1312863" y="2438400"/>
            <a:ext cx="6535737" cy="4157663"/>
          </a:xfrm>
          <a:prstGeom prst="rect">
            <a:avLst/>
          </a:prstGeom>
          <a:noFill/>
          <a:ln w="9525">
            <a:noFill/>
            <a:miter lim="800000"/>
            <a:headEnd/>
            <a:tailEnd/>
          </a:ln>
        </p:spPr>
      </p:pic>
      <p:sp>
        <p:nvSpPr>
          <p:cNvPr id="23556" name="Rectangle 3"/>
          <p:cNvSpPr>
            <a:spLocks noGrp="1" noChangeArrowheads="1"/>
          </p:cNvSpPr>
          <p:nvPr>
            <p:ph type="title"/>
          </p:nvPr>
        </p:nvSpPr>
        <p:spPr>
          <a:xfrm>
            <a:off x="0" y="1219200"/>
            <a:ext cx="8534400" cy="1409700"/>
          </a:xfrm>
        </p:spPr>
        <p:txBody>
          <a:bodyPr/>
          <a:lstStyle/>
          <a:p>
            <a:pPr algn="ctr" eaLnBrk="1" hangingPunct="1"/>
            <a:r>
              <a:rPr lang="en-US" sz="2800" smtClean="0"/>
              <a:t>Smoking and Quitting Behaviors During Pregnancy, State A 2005</a:t>
            </a:r>
          </a:p>
        </p:txBody>
      </p:sp>
      <p:sp>
        <p:nvSpPr>
          <p:cNvPr id="23557" name="Text Box 4"/>
          <p:cNvSpPr txBox="1">
            <a:spLocks noChangeArrowheads="1"/>
          </p:cNvSpPr>
          <p:nvPr/>
        </p:nvSpPr>
        <p:spPr bwMode="auto">
          <a:xfrm>
            <a:off x="2438400" y="6172200"/>
            <a:ext cx="3778250" cy="366713"/>
          </a:xfrm>
          <a:prstGeom prst="rect">
            <a:avLst/>
          </a:prstGeom>
          <a:noFill/>
          <a:ln w="9525">
            <a:noFill/>
            <a:miter lim="800000"/>
            <a:headEnd/>
            <a:tailEnd/>
          </a:ln>
        </p:spPr>
        <p:txBody>
          <a:bodyPr wrap="none">
            <a:spAutoFit/>
          </a:bodyPr>
          <a:lstStyle/>
          <a:p>
            <a:pPr eaLnBrk="0" hangingPunct="0"/>
            <a:r>
              <a:rPr lang="en-US"/>
              <a:t>Source: State A PRAMS Data 2005</a:t>
            </a:r>
          </a:p>
        </p:txBody>
      </p:sp>
      <p:sp>
        <p:nvSpPr>
          <p:cNvPr id="23558" name="Rectangle 5"/>
          <p:cNvSpPr>
            <a:spLocks noChangeArrowheads="1"/>
          </p:cNvSpPr>
          <p:nvPr/>
        </p:nvSpPr>
        <p:spPr bwMode="auto">
          <a:xfrm>
            <a:off x="803275" y="228600"/>
            <a:ext cx="8340725" cy="1200150"/>
          </a:xfrm>
          <a:prstGeom prst="rect">
            <a:avLst/>
          </a:prstGeom>
          <a:noFill/>
          <a:ln w="9525">
            <a:noFill/>
            <a:miter lim="800000"/>
            <a:headEnd/>
            <a:tailEnd/>
          </a:ln>
        </p:spPr>
        <p:txBody>
          <a:bodyPr wrap="none">
            <a:spAutoFit/>
          </a:bodyPr>
          <a:lstStyle/>
          <a:p>
            <a:pPr eaLnBrk="0" hangingPunct="0"/>
            <a:r>
              <a:rPr lang="en-US" sz="3600">
                <a:solidFill>
                  <a:srgbClr val="800000"/>
                </a:solidFill>
              </a:rPr>
              <a:t>Pie Chart Plus Vertical Bar - Distribution</a:t>
            </a:r>
          </a:p>
          <a:p>
            <a:pPr eaLnBrk="0" hangingPunct="0"/>
            <a:endParaRPr lang="en-US" sz="3600">
              <a:solidFill>
                <a:srgbClr val="80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228600" y="685800"/>
            <a:ext cx="8915400" cy="914400"/>
          </a:xfrm>
          <a:prstGeom prst="rect">
            <a:avLst/>
          </a:prstGeom>
          <a:noFill/>
          <a:ln w="9525">
            <a:noFill/>
            <a:miter lim="800000"/>
            <a:headEnd/>
            <a:tailEnd/>
          </a:ln>
        </p:spPr>
        <p:txBody>
          <a:bodyPr anchor="b"/>
          <a:lstStyle/>
          <a:p>
            <a:r>
              <a:rPr lang="en-US" sz="2400" b="1">
                <a:latin typeface="Garamond" pitchFamily="18" charset="0"/>
              </a:rPr>
              <a:t>Average PAFs* For Modifiable Risk Factors for Overweight </a:t>
            </a:r>
          </a:p>
          <a:p>
            <a:r>
              <a:rPr lang="en-US" sz="2400" b="1">
                <a:latin typeface="Garamond" pitchFamily="18" charset="0"/>
              </a:rPr>
              <a:t>Among White and African-American Male and Female Adolescents</a:t>
            </a:r>
          </a:p>
        </p:txBody>
      </p:sp>
      <p:pic>
        <p:nvPicPr>
          <p:cNvPr id="24579" name="Picture 7"/>
          <p:cNvPicPr>
            <a:picLocks noChangeAspect="1" noChangeArrowheads="1"/>
          </p:cNvPicPr>
          <p:nvPr/>
        </p:nvPicPr>
        <p:blipFill>
          <a:blip r:embed="rId3" cstate="print"/>
          <a:srcRect l="3918" t="659" r="3745" b="6058"/>
          <a:stretch>
            <a:fillRect/>
          </a:stretch>
        </p:blipFill>
        <p:spPr bwMode="auto">
          <a:xfrm>
            <a:off x="304800" y="1593850"/>
            <a:ext cx="5867400" cy="5187950"/>
          </a:xfrm>
          <a:prstGeom prst="rect">
            <a:avLst/>
          </a:prstGeom>
          <a:noFill/>
          <a:ln w="9525">
            <a:solidFill>
              <a:schemeClr val="tx1"/>
            </a:solidFill>
            <a:miter lim="800000"/>
            <a:headEnd/>
            <a:tailEnd/>
          </a:ln>
        </p:spPr>
      </p:pic>
      <p:pic>
        <p:nvPicPr>
          <p:cNvPr id="24580" name="Picture 22"/>
          <p:cNvPicPr>
            <a:picLocks noChangeAspect="1" noChangeArrowheads="1"/>
          </p:cNvPicPr>
          <p:nvPr/>
        </p:nvPicPr>
        <p:blipFill>
          <a:blip r:embed="rId4" cstate="print"/>
          <a:srcRect r="6667"/>
          <a:stretch>
            <a:fillRect/>
          </a:stretch>
        </p:blipFill>
        <p:spPr bwMode="auto">
          <a:xfrm>
            <a:off x="6329363" y="1600200"/>
            <a:ext cx="2814637" cy="3529013"/>
          </a:xfrm>
          <a:prstGeom prst="rect">
            <a:avLst/>
          </a:prstGeom>
          <a:noFill/>
          <a:ln w="9525">
            <a:noFill/>
            <a:miter lim="800000"/>
            <a:headEnd/>
            <a:tailEnd/>
          </a:ln>
        </p:spPr>
      </p:pic>
      <p:sp>
        <p:nvSpPr>
          <p:cNvPr id="24581" name="Text Box 23"/>
          <p:cNvSpPr txBox="1">
            <a:spLocks noChangeArrowheads="1"/>
          </p:cNvSpPr>
          <p:nvPr/>
        </p:nvSpPr>
        <p:spPr bwMode="auto">
          <a:xfrm>
            <a:off x="6324600" y="5105400"/>
            <a:ext cx="2743200" cy="1708150"/>
          </a:xfrm>
          <a:prstGeom prst="rect">
            <a:avLst/>
          </a:prstGeom>
          <a:noFill/>
          <a:ln w="9525">
            <a:noFill/>
            <a:miter lim="800000"/>
            <a:headEnd/>
            <a:tailEnd/>
          </a:ln>
        </p:spPr>
        <p:txBody>
          <a:bodyPr>
            <a:spAutoFit/>
          </a:bodyPr>
          <a:lstStyle/>
          <a:p>
            <a:r>
              <a:rPr lang="en-US" sz="1500"/>
              <a:t>*Controlling for unmodifiable factors: age, number of children and adults in the household, nativity, household education, poverty status, school type and urban/rural residence</a:t>
            </a:r>
          </a:p>
        </p:txBody>
      </p:sp>
      <p:sp>
        <p:nvSpPr>
          <p:cNvPr id="24582" name="Rectangle 5"/>
          <p:cNvSpPr>
            <a:spLocks noChangeArrowheads="1"/>
          </p:cNvSpPr>
          <p:nvPr/>
        </p:nvSpPr>
        <p:spPr bwMode="auto">
          <a:xfrm>
            <a:off x="0" y="152400"/>
            <a:ext cx="9264650" cy="1184275"/>
          </a:xfrm>
          <a:prstGeom prst="rect">
            <a:avLst/>
          </a:prstGeom>
          <a:noFill/>
          <a:ln w="9525">
            <a:noFill/>
            <a:miter lim="800000"/>
            <a:headEnd/>
            <a:tailEnd/>
          </a:ln>
        </p:spPr>
        <p:txBody>
          <a:bodyPr>
            <a:spAutoFit/>
          </a:bodyPr>
          <a:lstStyle/>
          <a:p>
            <a:pPr eaLnBrk="0" hangingPunct="0"/>
            <a:r>
              <a:rPr lang="en-US" sz="3500">
                <a:solidFill>
                  <a:srgbClr val="800000"/>
                </a:solidFill>
              </a:rPr>
              <a:t>Pie Chart – Population Attributable Fractions</a:t>
            </a:r>
          </a:p>
          <a:p>
            <a:pPr eaLnBrk="0" hangingPunct="0"/>
            <a:endParaRPr lang="en-US" sz="3600">
              <a:solidFill>
                <a:srgbClr val="80000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9DE04679-097C-47C6-94E1-F0B554046177}" type="slidenum">
              <a:rPr lang="en-US" smtClean="0">
                <a:latin typeface="Arial" charset="0"/>
              </a:rPr>
              <a:pPr/>
              <a:t>23</a:t>
            </a:fld>
            <a:endParaRPr lang="en-US" smtClean="0">
              <a:latin typeface="Arial" charset="0"/>
            </a:endParaRPr>
          </a:p>
        </p:txBody>
      </p:sp>
      <p:sp>
        <p:nvSpPr>
          <p:cNvPr id="26627" name="Rectangle 4"/>
          <p:cNvSpPr>
            <a:spLocks noChangeArrowheads="1"/>
          </p:cNvSpPr>
          <p:nvPr/>
        </p:nvSpPr>
        <p:spPr bwMode="auto">
          <a:xfrm>
            <a:off x="1524000" y="228600"/>
            <a:ext cx="7010400" cy="1409700"/>
          </a:xfrm>
          <a:prstGeom prst="rect">
            <a:avLst/>
          </a:prstGeom>
          <a:noFill/>
          <a:ln w="9525">
            <a:noFill/>
            <a:miter lim="800000"/>
            <a:headEnd/>
            <a:tailEnd/>
          </a:ln>
        </p:spPr>
        <p:txBody>
          <a:bodyPr anchor="ctr"/>
          <a:lstStyle/>
          <a:p>
            <a:r>
              <a:rPr lang="en-US" sz="3600">
                <a:solidFill>
                  <a:srgbClr val="800000"/>
                </a:solidFill>
              </a:rPr>
              <a:t>Presenting Data Visually</a:t>
            </a:r>
          </a:p>
        </p:txBody>
      </p:sp>
      <p:sp>
        <p:nvSpPr>
          <p:cNvPr id="26628" name="Rectangle 3"/>
          <p:cNvSpPr>
            <a:spLocks noGrp="1" noChangeArrowheads="1"/>
          </p:cNvSpPr>
          <p:nvPr>
            <p:ph type="body" idx="1"/>
          </p:nvPr>
        </p:nvSpPr>
        <p:spPr>
          <a:xfrm>
            <a:off x="381000" y="1524000"/>
            <a:ext cx="8763000" cy="5029200"/>
          </a:xfrm>
        </p:spPr>
        <p:txBody>
          <a:bodyPr/>
          <a:lstStyle/>
          <a:p>
            <a:pPr marL="0" indent="0" eaLnBrk="1" hangingPunct="1">
              <a:lnSpc>
                <a:spcPct val="90000"/>
              </a:lnSpc>
            </a:pPr>
            <a:r>
              <a:rPr lang="en-US" sz="3200" b="1" i="1" dirty="0" smtClean="0"/>
              <a:t>Maps: </a:t>
            </a:r>
            <a:r>
              <a:rPr lang="en-US" sz="3200" i="1" dirty="0" smtClean="0">
                <a:solidFill>
                  <a:srgbClr val="3333CC"/>
                </a:solidFill>
              </a:rPr>
              <a:t>Show geographic comparisons and</a:t>
            </a:r>
          </a:p>
          <a:p>
            <a:pPr marL="0" indent="0" eaLnBrk="1" hangingPunct="1">
              <a:lnSpc>
                <a:spcPct val="90000"/>
              </a:lnSpc>
            </a:pPr>
            <a:r>
              <a:rPr lang="en-US" sz="3200" i="1" dirty="0" smtClean="0">
                <a:solidFill>
                  <a:srgbClr val="3333CC"/>
                </a:solidFill>
              </a:rPr>
              <a:t> 	   associations</a:t>
            </a:r>
            <a:endParaRPr lang="en-US" sz="1600" dirty="0" smtClean="0">
              <a:solidFill>
                <a:srgbClr val="3333CC"/>
              </a:solidFill>
            </a:endParaRPr>
          </a:p>
          <a:p>
            <a:pPr lvl="1" eaLnBrk="1" hangingPunct="1">
              <a:lnSpc>
                <a:spcPct val="90000"/>
              </a:lnSpc>
              <a:buClr>
                <a:schemeClr val="tx1"/>
              </a:buClr>
              <a:buSzPct val="100000"/>
            </a:pPr>
            <a:r>
              <a:rPr lang="en-US" dirty="0" smtClean="0"/>
              <a:t>Descriptive</a:t>
            </a:r>
          </a:p>
          <a:p>
            <a:pPr lvl="2" eaLnBrk="1" hangingPunct="1">
              <a:lnSpc>
                <a:spcPct val="90000"/>
              </a:lnSpc>
              <a:buClr>
                <a:schemeClr val="tx1"/>
              </a:buClr>
              <a:buFont typeface="Wingdings" pitchFamily="2" charset="2"/>
              <a:buChar char="§"/>
            </a:pPr>
            <a:r>
              <a:rPr lang="en-US" sz="2600" dirty="0" smtClean="0"/>
              <a:t>Plotting locations of events as points on a map  </a:t>
            </a:r>
            <a:br>
              <a:rPr lang="en-US" sz="2600" dirty="0" smtClean="0"/>
            </a:br>
            <a:r>
              <a:rPr lang="en-US" sz="2600" dirty="0" smtClean="0"/>
              <a:t>(</a:t>
            </a:r>
            <a:r>
              <a:rPr lang="en-US" sz="2600" b="1" dirty="0" smtClean="0">
                <a:solidFill>
                  <a:schemeClr val="tx1"/>
                </a:solidFill>
              </a:rPr>
              <a:t>dot-density maps</a:t>
            </a:r>
            <a:r>
              <a:rPr lang="en-US" sz="2600" dirty="0" smtClean="0"/>
              <a:t>)</a:t>
            </a:r>
          </a:p>
          <a:p>
            <a:pPr lvl="2" eaLnBrk="1" hangingPunct="1">
              <a:lnSpc>
                <a:spcPct val="90000"/>
              </a:lnSpc>
              <a:buClr>
                <a:schemeClr val="tx1"/>
              </a:buClr>
              <a:buFont typeface="Wingdings" pitchFamily="2" charset="2"/>
              <a:buChar char="§"/>
            </a:pPr>
            <a:r>
              <a:rPr lang="en-US" sz="2600" dirty="0" smtClean="0"/>
              <a:t>Displaying rates/</a:t>
            </a:r>
            <a:r>
              <a:rPr lang="en-US" sz="2600" dirty="0" err="1" smtClean="0"/>
              <a:t>prevalences</a:t>
            </a:r>
            <a:r>
              <a:rPr lang="en-US" sz="2600" dirty="0" smtClean="0"/>
              <a:t> for polygons (census tract, zip code, county, state, country) on a map (</a:t>
            </a:r>
            <a:r>
              <a:rPr lang="en-US" sz="2600" b="1" dirty="0" err="1" smtClean="0">
                <a:solidFill>
                  <a:schemeClr val="tx1"/>
                </a:solidFill>
              </a:rPr>
              <a:t>choropleth</a:t>
            </a:r>
            <a:r>
              <a:rPr lang="en-US" sz="2600" b="1" dirty="0" smtClean="0">
                <a:solidFill>
                  <a:schemeClr val="tx1"/>
                </a:solidFill>
              </a:rPr>
              <a:t>/thematic  maps</a:t>
            </a:r>
            <a:r>
              <a:rPr lang="en-US" sz="2600" dirty="0" smtClean="0"/>
              <a:t>)</a:t>
            </a:r>
          </a:p>
          <a:p>
            <a:pPr lvl="1" eaLnBrk="1" hangingPunct="1">
              <a:lnSpc>
                <a:spcPct val="90000"/>
              </a:lnSpc>
              <a:buClr>
                <a:schemeClr val="tx1"/>
              </a:buClr>
              <a:buSzPct val="100000"/>
            </a:pPr>
            <a:r>
              <a:rPr lang="en-US" dirty="0" smtClean="0"/>
              <a:t>Analytic</a:t>
            </a:r>
          </a:p>
          <a:p>
            <a:pPr lvl="2" eaLnBrk="1" hangingPunct="1">
              <a:lnSpc>
                <a:spcPct val="90000"/>
              </a:lnSpc>
              <a:buClr>
                <a:schemeClr val="tx1"/>
              </a:buClr>
              <a:buFont typeface="Wingdings" pitchFamily="2" charset="2"/>
              <a:buChar char="§"/>
            </a:pPr>
            <a:r>
              <a:rPr lang="en-US" sz="2600" dirty="0" smtClean="0"/>
              <a:t>Spatial relationships between exposures and health outcomes</a:t>
            </a:r>
          </a:p>
          <a:p>
            <a:pPr lvl="1" eaLnBrk="1" hangingPunct="1">
              <a:lnSpc>
                <a:spcPct val="90000"/>
              </a:lnSpc>
              <a:buFont typeface="Wingdings" pitchFamily="2" charset="2"/>
              <a:buChar char="l"/>
            </a:pPr>
            <a:endParaRPr lang="en-US" sz="3200" dirty="0" smtClean="0"/>
          </a:p>
          <a:p>
            <a:pPr marL="0" indent="0" eaLnBrk="1" hangingPunct="1">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a:noFill/>
        </p:spPr>
        <p:txBody>
          <a:bodyPr/>
          <a:lstStyle/>
          <a:p>
            <a:fld id="{D9EF8378-6165-4CEB-A761-E1A1CA2A616D}" type="slidenum">
              <a:rPr lang="en-US" smtClean="0">
                <a:latin typeface="Arial" charset="0"/>
              </a:rPr>
              <a:pPr/>
              <a:t>24</a:t>
            </a:fld>
            <a:endParaRPr lang="en-US" smtClean="0">
              <a:latin typeface="Arial" charset="0"/>
            </a:endParaRPr>
          </a:p>
        </p:txBody>
      </p:sp>
      <p:pic>
        <p:nvPicPr>
          <p:cNvPr id="27651" name="Picture 2"/>
          <p:cNvPicPr>
            <a:picLocks noChangeAspect="1" noChangeArrowheads="1"/>
          </p:cNvPicPr>
          <p:nvPr/>
        </p:nvPicPr>
        <p:blipFill>
          <a:blip r:embed="rId2" cstate="print"/>
          <a:srcRect/>
          <a:stretch>
            <a:fillRect/>
          </a:stretch>
        </p:blipFill>
        <p:spPr bwMode="auto">
          <a:xfrm>
            <a:off x="1752600" y="304800"/>
            <a:ext cx="5762625" cy="6019800"/>
          </a:xfrm>
          <a:prstGeom prst="rect">
            <a:avLst/>
          </a:prstGeom>
          <a:noFill/>
          <a:ln w="9525">
            <a:noFill/>
            <a:miter lim="800000"/>
            <a:headEnd/>
            <a:tailEnd/>
          </a:ln>
        </p:spPr>
      </p:pic>
      <p:sp>
        <p:nvSpPr>
          <p:cNvPr id="27652" name="Rectangle 5"/>
          <p:cNvSpPr>
            <a:spLocks noChangeArrowheads="1"/>
          </p:cNvSpPr>
          <p:nvPr/>
        </p:nvSpPr>
        <p:spPr bwMode="auto">
          <a:xfrm>
            <a:off x="0" y="6503988"/>
            <a:ext cx="9144000" cy="354012"/>
          </a:xfrm>
          <a:prstGeom prst="rect">
            <a:avLst/>
          </a:prstGeom>
          <a:noFill/>
          <a:ln w="9525">
            <a:noFill/>
            <a:miter lim="800000"/>
            <a:headEnd/>
            <a:tailEnd/>
          </a:ln>
        </p:spPr>
        <p:txBody>
          <a:bodyPr>
            <a:spAutoFit/>
          </a:bodyPr>
          <a:lstStyle/>
          <a:p>
            <a:r>
              <a:rPr lang="en-US" sz="1700"/>
              <a:t>http://cehi.nicholas.duke.edu/gisexchange/mapgallery/maps/pdf/mammography_clinics.pdf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0"/>
          </p:nvPr>
        </p:nvSpPr>
        <p:spPr>
          <a:noFill/>
        </p:spPr>
        <p:txBody>
          <a:bodyPr/>
          <a:lstStyle/>
          <a:p>
            <a:fld id="{B9205DC3-5D16-49B0-AC35-3C87D5C53911}" type="slidenum">
              <a:rPr lang="en-US" smtClean="0">
                <a:latin typeface="Arial" charset="0"/>
              </a:rPr>
              <a:pPr/>
              <a:t>25</a:t>
            </a:fld>
            <a:endParaRPr lang="en-US" smtClean="0">
              <a:latin typeface="Arial" charset="0"/>
            </a:endParaRPr>
          </a:p>
        </p:txBody>
      </p:sp>
      <p:pic>
        <p:nvPicPr>
          <p:cNvPr id="28675" name="Picture 2"/>
          <p:cNvPicPr>
            <a:picLocks noChangeAspect="1" noChangeArrowheads="1"/>
          </p:cNvPicPr>
          <p:nvPr/>
        </p:nvPicPr>
        <p:blipFill>
          <a:blip r:embed="rId2" cstate="print"/>
          <a:srcRect r="3731"/>
          <a:stretch>
            <a:fillRect/>
          </a:stretch>
        </p:blipFill>
        <p:spPr bwMode="auto">
          <a:xfrm>
            <a:off x="0" y="304800"/>
            <a:ext cx="9144000" cy="5692775"/>
          </a:xfrm>
          <a:prstGeom prst="rect">
            <a:avLst/>
          </a:prstGeom>
          <a:noFill/>
          <a:ln w="9525">
            <a:noFill/>
            <a:miter lim="800000"/>
            <a:headEnd/>
            <a:tailEnd/>
          </a:ln>
        </p:spPr>
      </p:pic>
      <p:sp>
        <p:nvSpPr>
          <p:cNvPr id="28676" name="Rectangle 4"/>
          <p:cNvSpPr>
            <a:spLocks noChangeArrowheads="1"/>
          </p:cNvSpPr>
          <p:nvPr/>
        </p:nvSpPr>
        <p:spPr bwMode="auto">
          <a:xfrm>
            <a:off x="76200" y="6107113"/>
            <a:ext cx="8229600" cy="369887"/>
          </a:xfrm>
          <a:prstGeom prst="rect">
            <a:avLst/>
          </a:prstGeom>
          <a:noFill/>
          <a:ln w="9525">
            <a:noFill/>
            <a:miter lim="800000"/>
            <a:headEnd/>
            <a:tailEnd/>
          </a:ln>
        </p:spPr>
        <p:txBody>
          <a:bodyPr>
            <a:spAutoFit/>
          </a:bodyPr>
          <a:lstStyle/>
          <a:p>
            <a:r>
              <a:rPr lang="en-US"/>
              <a:t>http://www.commonwealthfund.org/usr_doc/leatherman_pedchartbook_700.pdf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Analytic Design Principles</a:t>
            </a:r>
          </a:p>
        </p:txBody>
      </p:sp>
      <p:sp>
        <p:nvSpPr>
          <p:cNvPr id="29699" name="Content Placeholder 2"/>
          <p:cNvSpPr>
            <a:spLocks noGrp="1"/>
          </p:cNvSpPr>
          <p:nvPr>
            <p:ph idx="1"/>
          </p:nvPr>
        </p:nvSpPr>
        <p:spPr>
          <a:xfrm>
            <a:off x="381000" y="1676400"/>
            <a:ext cx="8991600" cy="4724400"/>
          </a:xfrm>
        </p:spPr>
        <p:txBody>
          <a:bodyPr/>
          <a:lstStyle/>
          <a:p>
            <a:pPr marL="514350" indent="-514350">
              <a:spcBef>
                <a:spcPts val="700"/>
              </a:spcBef>
              <a:spcAft>
                <a:spcPts val="1000"/>
              </a:spcAft>
              <a:buSzPct val="100000"/>
              <a:buFont typeface="Arial" charset="0"/>
              <a:buAutoNum type="arabicPeriod"/>
            </a:pPr>
            <a:r>
              <a:rPr lang="en-US" sz="3100" dirty="0" smtClean="0"/>
              <a:t>Comparisons</a:t>
            </a:r>
          </a:p>
          <a:p>
            <a:pPr marL="514350" indent="-514350">
              <a:spcBef>
                <a:spcPts val="700"/>
              </a:spcBef>
              <a:spcAft>
                <a:spcPts val="1000"/>
              </a:spcAft>
              <a:buSzPct val="100000"/>
              <a:buFont typeface="Arial" charset="0"/>
              <a:buAutoNum type="arabicPeriod"/>
            </a:pPr>
            <a:r>
              <a:rPr lang="en-US" sz="3100" dirty="0" smtClean="0"/>
              <a:t>Causality, Mechanism, Structure, Explanation</a:t>
            </a:r>
          </a:p>
          <a:p>
            <a:pPr marL="514350" indent="-514350">
              <a:spcBef>
                <a:spcPts val="700"/>
              </a:spcBef>
              <a:spcAft>
                <a:spcPts val="1000"/>
              </a:spcAft>
              <a:buSzPct val="100000"/>
              <a:buFont typeface="Arial" charset="0"/>
              <a:buAutoNum type="arabicPeriod"/>
            </a:pPr>
            <a:r>
              <a:rPr lang="en-US" sz="3100" dirty="0" smtClean="0"/>
              <a:t>Multivariate Analysis</a:t>
            </a:r>
          </a:p>
          <a:p>
            <a:pPr marL="514350" indent="-514350">
              <a:spcBef>
                <a:spcPts val="700"/>
              </a:spcBef>
              <a:spcAft>
                <a:spcPts val="1000"/>
              </a:spcAft>
              <a:buSzPct val="100000"/>
              <a:buFont typeface="Arial" charset="0"/>
              <a:buAutoNum type="arabicPeriod"/>
            </a:pPr>
            <a:r>
              <a:rPr lang="en-US" sz="3100" dirty="0" smtClean="0"/>
              <a:t>Integration of evidence</a:t>
            </a:r>
          </a:p>
          <a:p>
            <a:pPr marL="514350" indent="-514350">
              <a:spcBef>
                <a:spcPts val="700"/>
              </a:spcBef>
              <a:spcAft>
                <a:spcPts val="1000"/>
              </a:spcAft>
              <a:buSzPct val="100000"/>
              <a:buFont typeface="Arial" charset="0"/>
              <a:buAutoNum type="arabicPeriod"/>
            </a:pPr>
            <a:r>
              <a:rPr lang="en-US" sz="3100" dirty="0" smtClean="0"/>
              <a:t>Documentation</a:t>
            </a:r>
          </a:p>
          <a:p>
            <a:pPr marL="514350" indent="-514350">
              <a:spcBef>
                <a:spcPts val="700"/>
              </a:spcBef>
              <a:spcAft>
                <a:spcPts val="1000"/>
              </a:spcAft>
              <a:buSzPct val="100000"/>
              <a:buFont typeface="Arial" charset="0"/>
              <a:buAutoNum type="arabicPeriod"/>
            </a:pPr>
            <a:r>
              <a:rPr lang="en-US" sz="3100" dirty="0" smtClean="0"/>
              <a:t>Content Counts Most of All</a:t>
            </a:r>
          </a:p>
          <a:p>
            <a:pPr marL="514350" indent="-514350">
              <a:spcBef>
                <a:spcPts val="700"/>
              </a:spcBef>
              <a:spcAft>
                <a:spcPts val="1000"/>
              </a:spcAft>
              <a:buSzPct val="100000"/>
            </a:pPr>
            <a:r>
              <a:rPr lang="en-US" dirty="0" smtClean="0"/>
              <a:t/>
            </a:r>
            <a:br>
              <a:rPr lang="en-US" dirty="0" smtClean="0"/>
            </a:br>
            <a:endParaRPr lang="en-US" sz="2000" dirty="0" smtClean="0"/>
          </a:p>
        </p:txBody>
      </p:sp>
      <p:sp>
        <p:nvSpPr>
          <p:cNvPr id="29700" name="Slide Number Placeholder 3"/>
          <p:cNvSpPr>
            <a:spLocks noGrp="1"/>
          </p:cNvSpPr>
          <p:nvPr>
            <p:ph type="sldNum" sz="quarter" idx="10"/>
          </p:nvPr>
        </p:nvSpPr>
        <p:spPr>
          <a:noFill/>
        </p:spPr>
        <p:txBody>
          <a:bodyPr/>
          <a:lstStyle/>
          <a:p>
            <a:fld id="{A082B30D-4587-4E86-BEE9-F84D45E0BB2E}" type="slidenum">
              <a:rPr lang="en-US" smtClean="0">
                <a:latin typeface="Arial" charset="0"/>
              </a:rPr>
              <a:pPr/>
              <a:t>26</a:t>
            </a:fld>
            <a:endParaRPr lang="en-US" smtClean="0">
              <a:latin typeface="Arial" charset="0"/>
            </a:endParaRPr>
          </a:p>
        </p:txBody>
      </p:sp>
      <p:sp>
        <p:nvSpPr>
          <p:cNvPr id="29701" name="Rectangle 4"/>
          <p:cNvSpPr>
            <a:spLocks noChangeArrowheads="1"/>
          </p:cNvSpPr>
          <p:nvPr/>
        </p:nvSpPr>
        <p:spPr bwMode="auto">
          <a:xfrm>
            <a:off x="76200" y="6324600"/>
            <a:ext cx="8153400" cy="369332"/>
          </a:xfrm>
          <a:prstGeom prst="rect">
            <a:avLst/>
          </a:prstGeom>
          <a:noFill/>
          <a:ln w="9525">
            <a:noFill/>
            <a:miter lim="800000"/>
            <a:headEnd/>
            <a:tailEnd/>
          </a:ln>
        </p:spPr>
        <p:txBody>
          <a:bodyPr wrap="square">
            <a:spAutoFit/>
          </a:bodyPr>
          <a:lstStyle/>
          <a:p>
            <a:r>
              <a:rPr lang="en-US" dirty="0"/>
              <a:t>Edward </a:t>
            </a:r>
            <a:r>
              <a:rPr lang="en-US" dirty="0" err="1"/>
              <a:t>Tufte</a:t>
            </a:r>
            <a:r>
              <a:rPr lang="en-US" dirty="0"/>
              <a:t>, </a:t>
            </a:r>
            <a:r>
              <a:rPr lang="en-US" i="1" dirty="0"/>
              <a:t>Beautiful Evidence</a:t>
            </a:r>
            <a:r>
              <a:rPr lang="en-US" dirty="0"/>
              <a:t>, </a:t>
            </a:r>
            <a:r>
              <a:rPr lang="en-US" dirty="0" smtClean="0"/>
              <a:t>Cheshire Ct: Graphics Press, pp126-139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190500"/>
            <a:ext cx="7010400" cy="1181100"/>
          </a:xfrm>
        </p:spPr>
        <p:txBody>
          <a:bodyPr/>
          <a:lstStyle/>
          <a:p>
            <a:pPr marL="514350" indent="-514350"/>
            <a:r>
              <a:rPr lang="en-US" smtClean="0"/>
              <a:t>Principle 1: Comparisons</a:t>
            </a:r>
          </a:p>
        </p:txBody>
      </p:sp>
      <p:sp>
        <p:nvSpPr>
          <p:cNvPr id="17411" name="Content Placeholder 2"/>
          <p:cNvSpPr>
            <a:spLocks noGrp="1"/>
          </p:cNvSpPr>
          <p:nvPr>
            <p:ph idx="1"/>
          </p:nvPr>
        </p:nvSpPr>
        <p:spPr>
          <a:xfrm>
            <a:off x="381000" y="1295400"/>
            <a:ext cx="8382000" cy="4724400"/>
          </a:xfrm>
        </p:spPr>
        <p:txBody>
          <a:bodyPr/>
          <a:lstStyle/>
          <a:p>
            <a:pPr marL="914400" lvl="2" indent="-514350">
              <a:buClr>
                <a:schemeClr val="tx1"/>
              </a:buClr>
              <a:buSzPct val="70000"/>
              <a:defRPr/>
            </a:pPr>
            <a:r>
              <a:rPr lang="en-US" sz="3200" b="1" i="1" dirty="0" smtClean="0">
                <a:solidFill>
                  <a:srgbClr val="3333CC"/>
                </a:solidFill>
              </a:rPr>
              <a:t>Show appropriate comparisons, </a:t>
            </a:r>
          </a:p>
          <a:p>
            <a:pPr marL="914400" lvl="2" indent="-514350">
              <a:buClr>
                <a:schemeClr val="tx1"/>
              </a:buClr>
              <a:buSzPct val="70000"/>
              <a:defRPr/>
            </a:pPr>
            <a:r>
              <a:rPr lang="en-US" sz="3200" b="1" i="1" dirty="0" smtClean="0">
                <a:solidFill>
                  <a:srgbClr val="3333CC"/>
                </a:solidFill>
              </a:rPr>
              <a:t>      contrasts, differences</a:t>
            </a:r>
            <a:endParaRPr lang="en-US" sz="1000" b="1" i="1" dirty="0" smtClean="0">
              <a:solidFill>
                <a:srgbClr val="0070C0"/>
              </a:solidFill>
            </a:endParaRPr>
          </a:p>
          <a:p>
            <a:pPr marL="682625" lvl="2" indent="-282575">
              <a:buClr>
                <a:schemeClr val="tx1"/>
              </a:buClr>
              <a:buSzPct val="100000"/>
              <a:buFont typeface="Wingdings" pitchFamily="2" charset="2"/>
              <a:buChar char="§"/>
              <a:defRPr/>
            </a:pPr>
            <a:r>
              <a:rPr lang="en-US" sz="2700" dirty="0" smtClean="0"/>
              <a:t>Understand whether row percents or column percents more effectively make comparison</a:t>
            </a:r>
          </a:p>
          <a:p>
            <a:pPr marL="682625" lvl="2" indent="-282575">
              <a:buClr>
                <a:schemeClr val="tx1"/>
              </a:buClr>
              <a:buSzPct val="100000"/>
              <a:buFont typeface="Wingdings" pitchFamily="2" charset="2"/>
              <a:buChar char="§"/>
              <a:defRPr/>
            </a:pPr>
            <a:r>
              <a:rPr lang="en-US" sz="2700" dirty="0" smtClean="0"/>
              <a:t>Order bars/pie pieces in charts to show comparison of interest</a:t>
            </a:r>
          </a:p>
          <a:p>
            <a:pPr marL="682625" lvl="2" indent="-282575">
              <a:buClr>
                <a:schemeClr val="tx1"/>
              </a:buClr>
              <a:buSzPct val="100000"/>
              <a:buFont typeface="Wingdings" pitchFamily="2" charset="2"/>
              <a:buChar char="§"/>
              <a:defRPr/>
            </a:pPr>
            <a:r>
              <a:rPr lang="en-US" sz="2700" dirty="0" smtClean="0"/>
              <a:t>Display benchmarks or overall averages to provide a frame of reference when </a:t>
            </a:r>
            <a:r>
              <a:rPr lang="en-US" sz="2700" dirty="0" err="1" smtClean="0"/>
              <a:t>appropriat</a:t>
            </a:r>
            <a:endParaRPr lang="en-US" sz="2700" dirty="0" smtClean="0"/>
          </a:p>
          <a:p>
            <a:pPr marL="682625" lvl="2" indent="-282575">
              <a:buClr>
                <a:schemeClr val="tx1"/>
              </a:buClr>
              <a:buSzPct val="100000"/>
              <a:buFont typeface="Wingdings" pitchFamily="2" charset="2"/>
              <a:buChar char="§"/>
              <a:defRPr/>
            </a:pPr>
            <a:r>
              <a:rPr lang="en-US" sz="2700" dirty="0" smtClean="0"/>
              <a:t>Highlight value of interest to be compared to others, using a darker color or outline</a:t>
            </a:r>
          </a:p>
          <a:p>
            <a:pPr marL="914400" lvl="2" indent="-514350">
              <a:buClr>
                <a:schemeClr val="tx1"/>
              </a:buClr>
              <a:buSzPct val="70000"/>
              <a:buFontTx/>
              <a:buChar char="•"/>
              <a:defRPr/>
            </a:pPr>
            <a:endParaRPr lang="en-US" dirty="0" smtClean="0"/>
          </a:p>
          <a:p>
            <a:pPr marL="514350" indent="-514350">
              <a:buFont typeface="Arial" charset="0"/>
              <a:buChar char="•"/>
              <a:defRPr/>
            </a:pPr>
            <a:endParaRPr lang="en-US" dirty="0" smtClean="0"/>
          </a:p>
        </p:txBody>
      </p:sp>
      <p:sp>
        <p:nvSpPr>
          <p:cNvPr id="30724" name="Slide Number Placeholder 3"/>
          <p:cNvSpPr>
            <a:spLocks noGrp="1"/>
          </p:cNvSpPr>
          <p:nvPr>
            <p:ph type="sldNum" sz="quarter" idx="10"/>
          </p:nvPr>
        </p:nvSpPr>
        <p:spPr>
          <a:noFill/>
        </p:spPr>
        <p:txBody>
          <a:bodyPr/>
          <a:lstStyle/>
          <a:p>
            <a:fld id="{2B107533-F04E-4F84-84F0-2CF4F8E279E2}" type="slidenum">
              <a:rPr lang="en-US" smtClean="0">
                <a:latin typeface="Arial" charset="0"/>
              </a:rPr>
              <a:pPr/>
              <a:t>27</a:t>
            </a:fld>
            <a:endParaRPr 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71600" y="38100"/>
            <a:ext cx="7391400" cy="1409700"/>
          </a:xfrm>
        </p:spPr>
        <p:txBody>
          <a:bodyPr/>
          <a:lstStyle/>
          <a:p>
            <a:r>
              <a:rPr lang="en-US" sz="3500" smtClean="0"/>
              <a:t>Column vs Row Percents in Tables</a:t>
            </a:r>
          </a:p>
        </p:txBody>
      </p:sp>
      <p:sp>
        <p:nvSpPr>
          <p:cNvPr id="31747" name="Slide Number Placeholder 3"/>
          <p:cNvSpPr>
            <a:spLocks noGrp="1"/>
          </p:cNvSpPr>
          <p:nvPr>
            <p:ph type="sldNum" sz="quarter" idx="10"/>
          </p:nvPr>
        </p:nvSpPr>
        <p:spPr>
          <a:noFill/>
        </p:spPr>
        <p:txBody>
          <a:bodyPr/>
          <a:lstStyle/>
          <a:p>
            <a:fld id="{11490FEF-3634-45A7-A406-293B3A67F54E}" type="slidenum">
              <a:rPr lang="en-US" smtClean="0">
                <a:latin typeface="Arial" charset="0"/>
              </a:rPr>
              <a:pPr/>
              <a:t>28</a:t>
            </a:fld>
            <a:endParaRPr lang="en-US" smtClean="0">
              <a:latin typeface="Arial" charset="0"/>
            </a:endParaRPr>
          </a:p>
        </p:txBody>
      </p:sp>
      <p:pic>
        <p:nvPicPr>
          <p:cNvPr id="31748" name="Picture 5"/>
          <p:cNvPicPr>
            <a:picLocks noChangeAspect="1" noChangeArrowheads="1"/>
          </p:cNvPicPr>
          <p:nvPr/>
        </p:nvPicPr>
        <p:blipFill>
          <a:blip r:embed="rId2" cstate="print"/>
          <a:srcRect l="3084" r="2843"/>
          <a:stretch>
            <a:fillRect/>
          </a:stretch>
        </p:blipFill>
        <p:spPr bwMode="auto">
          <a:xfrm>
            <a:off x="152400" y="1066800"/>
            <a:ext cx="4462463" cy="5268913"/>
          </a:xfrm>
          <a:prstGeom prst="rect">
            <a:avLst/>
          </a:prstGeom>
          <a:noFill/>
          <a:ln w="9525">
            <a:noFill/>
            <a:miter lim="800000"/>
            <a:headEnd/>
            <a:tailEnd/>
          </a:ln>
        </p:spPr>
      </p:pic>
      <p:pic>
        <p:nvPicPr>
          <p:cNvPr id="31749" name="Picture 5"/>
          <p:cNvPicPr>
            <a:picLocks noChangeAspect="1" noChangeArrowheads="1"/>
          </p:cNvPicPr>
          <p:nvPr/>
        </p:nvPicPr>
        <p:blipFill>
          <a:blip r:embed="rId2" cstate="print"/>
          <a:srcRect l="3084" t="12538" r="31055"/>
          <a:stretch>
            <a:fillRect/>
          </a:stretch>
        </p:blipFill>
        <p:spPr bwMode="auto">
          <a:xfrm>
            <a:off x="5334000" y="1752600"/>
            <a:ext cx="3124200" cy="4608512"/>
          </a:xfrm>
          <a:prstGeom prst="rect">
            <a:avLst/>
          </a:prstGeom>
          <a:noFill/>
          <a:ln w="9525">
            <a:noFill/>
            <a:miter lim="800000"/>
            <a:headEnd/>
            <a:tailEnd/>
          </a:ln>
        </p:spPr>
      </p:pic>
      <p:sp>
        <p:nvSpPr>
          <p:cNvPr id="31750" name="TextBox 7"/>
          <p:cNvSpPr txBox="1">
            <a:spLocks noChangeArrowheads="1"/>
          </p:cNvSpPr>
          <p:nvPr/>
        </p:nvSpPr>
        <p:spPr bwMode="auto">
          <a:xfrm>
            <a:off x="4800600" y="1143000"/>
            <a:ext cx="4343400" cy="523875"/>
          </a:xfrm>
          <a:prstGeom prst="rect">
            <a:avLst/>
          </a:prstGeom>
          <a:noFill/>
          <a:ln w="9525">
            <a:noFill/>
            <a:miter lim="800000"/>
            <a:headEnd/>
            <a:tailEnd/>
          </a:ln>
        </p:spPr>
        <p:txBody>
          <a:bodyPr>
            <a:spAutoFit/>
          </a:bodyPr>
          <a:lstStyle/>
          <a:p>
            <a:r>
              <a:rPr lang="en-US" sz="1400" b="1">
                <a:solidFill>
                  <a:schemeClr val="tx2"/>
                </a:solidFill>
                <a:latin typeface="Calibri" pitchFamily="34" charset="0"/>
              </a:rPr>
              <a:t>Table 1</a:t>
            </a:r>
            <a:r>
              <a:rPr lang="en-US" sz="1400">
                <a:solidFill>
                  <a:schemeClr val="tx2"/>
                </a:solidFill>
                <a:latin typeface="Calibri" pitchFamily="34" charset="0"/>
              </a:rPr>
              <a:t>. </a:t>
            </a:r>
            <a:r>
              <a:rPr lang="en-US" sz="1400" b="1">
                <a:solidFill>
                  <a:schemeClr val="tx2"/>
                </a:solidFill>
                <a:latin typeface="Calibri" pitchFamily="34" charset="0"/>
              </a:rPr>
              <a:t>LBW Rates by Selected Maternal Characteristics, Cook County, Illinois, 1989-1991</a:t>
            </a:r>
          </a:p>
        </p:txBody>
      </p:sp>
      <p:sp>
        <p:nvSpPr>
          <p:cNvPr id="31751" name="TextBox 8"/>
          <p:cNvSpPr txBox="1">
            <a:spLocks noChangeArrowheads="1"/>
          </p:cNvSpPr>
          <p:nvPr/>
        </p:nvSpPr>
        <p:spPr bwMode="auto">
          <a:xfrm>
            <a:off x="7485063" y="2020888"/>
            <a:ext cx="1201737" cy="3894137"/>
          </a:xfrm>
          <a:prstGeom prst="rect">
            <a:avLst/>
          </a:prstGeom>
          <a:solidFill>
            <a:schemeClr val="bg1"/>
          </a:solidFill>
          <a:ln w="9525">
            <a:noFill/>
            <a:miter lim="800000"/>
            <a:headEnd/>
            <a:tailEnd/>
          </a:ln>
        </p:spPr>
        <p:txBody>
          <a:bodyPr>
            <a:spAutoFit/>
          </a:bodyPr>
          <a:lstStyle/>
          <a:p>
            <a:r>
              <a:rPr lang="en-US" sz="1100">
                <a:solidFill>
                  <a:schemeClr val="tx2"/>
                </a:solidFill>
              </a:rPr>
              <a:t>% LBW</a:t>
            </a:r>
          </a:p>
          <a:p>
            <a:r>
              <a:rPr lang="en-US" sz="1100" u="sng">
                <a:solidFill>
                  <a:schemeClr val="tx2"/>
                </a:solidFill>
              </a:rPr>
              <a:t>(n=40,648)</a:t>
            </a:r>
            <a:endParaRPr lang="en-US" sz="1200" u="sng">
              <a:solidFill>
                <a:schemeClr val="tx2"/>
              </a:solidFill>
            </a:endParaRPr>
          </a:p>
          <a:p>
            <a:endParaRPr lang="en-US">
              <a:solidFill>
                <a:schemeClr val="tx2"/>
              </a:solidFill>
            </a:endParaRPr>
          </a:p>
          <a:p>
            <a:r>
              <a:rPr lang="en-US" sz="1200">
                <a:solidFill>
                  <a:schemeClr val="tx2"/>
                </a:solidFill>
              </a:rPr>
              <a:t>11.9	      </a:t>
            </a:r>
          </a:p>
          <a:p>
            <a:r>
              <a:rPr lang="en-US" sz="1200">
                <a:solidFill>
                  <a:schemeClr val="tx2"/>
                </a:solidFill>
              </a:rPr>
              <a:t>13.7	      </a:t>
            </a:r>
          </a:p>
          <a:p>
            <a:endParaRPr lang="en-US" sz="1200">
              <a:solidFill>
                <a:schemeClr val="tx2"/>
              </a:solidFill>
            </a:endParaRPr>
          </a:p>
          <a:p>
            <a:endParaRPr lang="en-US" sz="1200">
              <a:solidFill>
                <a:schemeClr val="tx2"/>
              </a:solidFill>
            </a:endParaRPr>
          </a:p>
          <a:p>
            <a:pPr>
              <a:spcAft>
                <a:spcPts val="300"/>
              </a:spcAft>
            </a:pPr>
            <a:r>
              <a:rPr lang="en-US" sz="1200">
                <a:solidFill>
                  <a:schemeClr val="tx2"/>
                </a:solidFill>
              </a:rPr>
              <a:t>16.0	      </a:t>
            </a:r>
          </a:p>
          <a:p>
            <a:pPr>
              <a:spcAft>
                <a:spcPts val="300"/>
              </a:spcAft>
            </a:pPr>
            <a:r>
              <a:rPr lang="en-US" sz="1200">
                <a:solidFill>
                  <a:schemeClr val="tx2"/>
                </a:solidFill>
              </a:rPr>
              <a:t>15.6	      </a:t>
            </a:r>
          </a:p>
          <a:p>
            <a:pPr>
              <a:spcAft>
                <a:spcPts val="300"/>
              </a:spcAft>
            </a:pPr>
            <a:r>
              <a:rPr lang="en-US" sz="1200">
                <a:solidFill>
                  <a:schemeClr val="tx2"/>
                </a:solidFill>
              </a:rPr>
              <a:t>13.0	      </a:t>
            </a:r>
          </a:p>
          <a:p>
            <a:pPr>
              <a:spcAft>
                <a:spcPts val="300"/>
              </a:spcAft>
            </a:pPr>
            <a:r>
              <a:rPr lang="en-US" sz="1200">
                <a:solidFill>
                  <a:schemeClr val="tx2"/>
                </a:solidFill>
              </a:rPr>
              <a:t>10.5	      </a:t>
            </a:r>
          </a:p>
          <a:p>
            <a:pPr>
              <a:spcAft>
                <a:spcPts val="300"/>
              </a:spcAft>
            </a:pPr>
            <a:endParaRPr lang="en-US" sz="1200">
              <a:solidFill>
                <a:schemeClr val="tx2"/>
              </a:solidFill>
            </a:endParaRPr>
          </a:p>
          <a:p>
            <a:pPr>
              <a:spcAft>
                <a:spcPts val="300"/>
              </a:spcAft>
            </a:pPr>
            <a:endParaRPr lang="en-US" sz="1200">
              <a:solidFill>
                <a:schemeClr val="tx2"/>
              </a:solidFill>
            </a:endParaRPr>
          </a:p>
          <a:p>
            <a:pPr>
              <a:spcAft>
                <a:spcPts val="300"/>
              </a:spcAft>
            </a:pPr>
            <a:r>
              <a:rPr lang="en-US" sz="1200">
                <a:solidFill>
                  <a:schemeClr val="tx2"/>
                </a:solidFill>
              </a:rPr>
              <a:t>24.9	       </a:t>
            </a:r>
          </a:p>
          <a:p>
            <a:pPr>
              <a:spcAft>
                <a:spcPts val="300"/>
              </a:spcAft>
            </a:pPr>
            <a:r>
              <a:rPr lang="en-US" sz="1200">
                <a:solidFill>
                  <a:schemeClr val="tx2"/>
                </a:solidFill>
              </a:rPr>
              <a:t>14.0	       </a:t>
            </a:r>
          </a:p>
          <a:p>
            <a:pPr>
              <a:spcAft>
                <a:spcPts val="300"/>
              </a:spcAft>
            </a:pPr>
            <a:r>
              <a:rPr lang="en-US" sz="1200">
                <a:solidFill>
                  <a:schemeClr val="tx2"/>
                </a:solidFill>
              </a:rPr>
              <a:t>  9.0	       </a:t>
            </a:r>
          </a:p>
          <a:p>
            <a:pPr>
              <a:spcAft>
                <a:spcPts val="300"/>
              </a:spcAft>
            </a:pPr>
            <a:r>
              <a:rPr lang="en-US" sz="1200">
                <a:solidFill>
                  <a:schemeClr val="tx2"/>
                </a:solidFill>
              </a:rPr>
              <a:t>  9.6	       </a:t>
            </a:r>
          </a:p>
          <a:p>
            <a:pPr>
              <a:spcAft>
                <a:spcPts val="300"/>
              </a:spcAft>
            </a:pPr>
            <a:r>
              <a:rPr lang="en-US" sz="1200">
                <a:solidFill>
                  <a:schemeClr val="tx2"/>
                </a:solidFill>
              </a:rPr>
              <a:t>19.0	       </a:t>
            </a:r>
          </a:p>
        </p:txBody>
      </p:sp>
      <p:sp>
        <p:nvSpPr>
          <p:cNvPr id="31752" name="TextBox 9"/>
          <p:cNvSpPr txBox="1">
            <a:spLocks noChangeArrowheads="1"/>
          </p:cNvSpPr>
          <p:nvPr/>
        </p:nvSpPr>
        <p:spPr bwMode="auto">
          <a:xfrm>
            <a:off x="228600" y="6248400"/>
            <a:ext cx="5486400" cy="461962"/>
          </a:xfrm>
          <a:prstGeom prst="rect">
            <a:avLst/>
          </a:prstGeom>
          <a:noFill/>
          <a:ln w="9525">
            <a:noFill/>
            <a:miter lim="800000"/>
            <a:headEnd/>
            <a:tailEnd/>
          </a:ln>
        </p:spPr>
        <p:txBody>
          <a:bodyPr>
            <a:spAutoFit/>
          </a:bodyPr>
          <a:lstStyle/>
          <a:p>
            <a:r>
              <a:rPr lang="en-US" sz="1200" i="1">
                <a:solidFill>
                  <a:schemeClr val="tx2"/>
                </a:solidFill>
              </a:rPr>
              <a:t>From Collins, et al. (2009). Transgenerational Effect of Neighborhood Poverty on Low Birth Weight Among African Americans in Cook County, Illinois, AJE</a:t>
            </a:r>
          </a:p>
        </p:txBody>
      </p:sp>
      <p:cxnSp>
        <p:nvCxnSpPr>
          <p:cNvPr id="31753" name="Straight Connector 11"/>
          <p:cNvCxnSpPr>
            <a:cxnSpLocks noChangeShapeType="1"/>
          </p:cNvCxnSpPr>
          <p:nvPr/>
        </p:nvCxnSpPr>
        <p:spPr bwMode="auto">
          <a:xfrm>
            <a:off x="6858000" y="5819775"/>
            <a:ext cx="1828800" cy="0"/>
          </a:xfrm>
          <a:prstGeom prst="line">
            <a:avLst/>
          </a:prstGeom>
          <a:noFill/>
          <a:ln w="25400" algn="ctr">
            <a:solidFill>
              <a:schemeClr val="tx2"/>
            </a:solidFill>
            <a:round/>
            <a:headEnd/>
            <a:tailEnd/>
          </a:ln>
        </p:spPr>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xfrm>
            <a:off x="7924800" y="6400800"/>
            <a:ext cx="838200" cy="304800"/>
          </a:xfrm>
          <a:noFill/>
        </p:spPr>
        <p:txBody>
          <a:bodyPr/>
          <a:lstStyle/>
          <a:p>
            <a:fld id="{05ADCA43-C6D1-482F-8151-3F2B724153B8}" type="slidenum">
              <a:rPr lang="en-US" smtClean="0">
                <a:latin typeface="Arial" charset="0"/>
              </a:rPr>
              <a:pPr/>
              <a:t>2</a:t>
            </a:fld>
            <a:endParaRPr lang="en-US" smtClean="0">
              <a:latin typeface="Arial" charset="0"/>
            </a:endParaRPr>
          </a:p>
        </p:txBody>
      </p:sp>
      <p:sp>
        <p:nvSpPr>
          <p:cNvPr id="62467" name="Rectangle 3"/>
          <p:cNvSpPr>
            <a:spLocks noGrp="1" noChangeArrowheads="1"/>
          </p:cNvSpPr>
          <p:nvPr>
            <p:ph type="body" idx="1"/>
          </p:nvPr>
        </p:nvSpPr>
        <p:spPr>
          <a:xfrm>
            <a:off x="381000" y="1371600"/>
            <a:ext cx="8763000" cy="5181600"/>
          </a:xfrm>
        </p:spPr>
        <p:txBody>
          <a:bodyPr/>
          <a:lstStyle/>
          <a:p>
            <a:pPr marL="514350" indent="-514350" eaLnBrk="1" hangingPunct="1">
              <a:buSzPct val="100000"/>
              <a:defRPr/>
            </a:pPr>
            <a:r>
              <a:rPr lang="en-US" dirty="0" smtClean="0">
                <a:solidFill>
                  <a:schemeClr val="tx1">
                    <a:lumMod val="75000"/>
                  </a:schemeClr>
                </a:solidFill>
              </a:rPr>
              <a:t>1.</a:t>
            </a:r>
            <a:r>
              <a:rPr lang="en-US" dirty="0" smtClean="0"/>
              <a:t> Start with the message/content you are trying to convey and identify the data that will be used</a:t>
            </a:r>
          </a:p>
          <a:p>
            <a:pPr marL="0" indent="0" eaLnBrk="1" hangingPunct="1">
              <a:defRPr/>
            </a:pPr>
            <a:r>
              <a:rPr lang="en-US" dirty="0" smtClean="0">
                <a:solidFill>
                  <a:schemeClr val="tx1"/>
                </a:solidFill>
              </a:rPr>
              <a:t>2. </a:t>
            </a:r>
            <a:r>
              <a:rPr lang="en-US" dirty="0" smtClean="0"/>
              <a:t>Consider your audience</a:t>
            </a:r>
          </a:p>
          <a:p>
            <a:pPr lvl="1" eaLnBrk="1" hangingPunct="1">
              <a:buFont typeface="Wingdings" pitchFamily="2" charset="2"/>
              <a:buChar char="§"/>
              <a:defRPr/>
            </a:pPr>
            <a:r>
              <a:rPr lang="en-US" dirty="0" smtClean="0"/>
              <a:t>General Public</a:t>
            </a:r>
          </a:p>
          <a:p>
            <a:pPr lvl="1" eaLnBrk="1" hangingPunct="1">
              <a:buFont typeface="Wingdings" pitchFamily="2" charset="2"/>
              <a:buChar char="§"/>
              <a:defRPr/>
            </a:pPr>
            <a:r>
              <a:rPr lang="en-US" dirty="0" smtClean="0"/>
              <a:t>Stakeholders</a:t>
            </a:r>
          </a:p>
          <a:p>
            <a:pPr lvl="1" eaLnBrk="1" hangingPunct="1">
              <a:buFont typeface="Wingdings" pitchFamily="2" charset="2"/>
              <a:buChar char="§"/>
              <a:defRPr/>
            </a:pPr>
            <a:r>
              <a:rPr lang="en-US" dirty="0" smtClean="0"/>
              <a:t>Scientific Community</a:t>
            </a:r>
          </a:p>
          <a:p>
            <a:pPr marL="0" indent="0" eaLnBrk="1" hangingPunct="1">
              <a:defRPr/>
            </a:pPr>
            <a:r>
              <a:rPr lang="en-US" dirty="0" smtClean="0">
                <a:solidFill>
                  <a:schemeClr val="tx1"/>
                </a:solidFill>
              </a:rPr>
              <a:t>3. </a:t>
            </a:r>
            <a:r>
              <a:rPr lang="en-US" dirty="0" smtClean="0"/>
              <a:t>Consider the form of the data</a:t>
            </a:r>
          </a:p>
          <a:p>
            <a:pPr lvl="1" eaLnBrk="1" hangingPunct="1">
              <a:buFont typeface="Wingdings" pitchFamily="2" charset="2"/>
              <a:buChar char="§"/>
              <a:defRPr/>
            </a:pPr>
            <a:r>
              <a:rPr lang="en-US" dirty="0" smtClean="0"/>
              <a:t>Prevalence estimates (“row percents”)</a:t>
            </a:r>
          </a:p>
          <a:p>
            <a:pPr lvl="1" eaLnBrk="1" hangingPunct="1">
              <a:buFont typeface="Wingdings" pitchFamily="2" charset="2"/>
              <a:buChar char="§"/>
              <a:defRPr/>
            </a:pPr>
            <a:r>
              <a:rPr lang="en-US" dirty="0" smtClean="0"/>
              <a:t>Distributions (“column percents”)</a:t>
            </a:r>
          </a:p>
          <a:p>
            <a:pPr lvl="1" eaLnBrk="1" hangingPunct="1">
              <a:buFont typeface="Wingdings" pitchFamily="2" charset="2"/>
              <a:buChar char="§"/>
              <a:defRPr/>
            </a:pPr>
            <a:r>
              <a:rPr lang="en-US" dirty="0" smtClean="0"/>
              <a:t>Measures of effect (conveying significance)</a:t>
            </a:r>
          </a:p>
        </p:txBody>
      </p:sp>
      <p:sp>
        <p:nvSpPr>
          <p:cNvPr id="10244" name="Rectangle 4"/>
          <p:cNvSpPr>
            <a:spLocks noChangeArrowheads="1"/>
          </p:cNvSpPr>
          <p:nvPr/>
        </p:nvSpPr>
        <p:spPr bwMode="auto">
          <a:xfrm>
            <a:off x="1524000" y="228600"/>
            <a:ext cx="7010400" cy="1409700"/>
          </a:xfrm>
          <a:prstGeom prst="rect">
            <a:avLst/>
          </a:prstGeom>
          <a:noFill/>
          <a:ln w="9525">
            <a:noFill/>
            <a:miter lim="800000"/>
            <a:headEnd/>
            <a:tailEnd/>
          </a:ln>
        </p:spPr>
        <p:txBody>
          <a:bodyPr anchor="ctr"/>
          <a:lstStyle/>
          <a:p>
            <a:r>
              <a:rPr lang="en-US" sz="3600">
                <a:solidFill>
                  <a:srgbClr val="800000"/>
                </a:solidFill>
              </a:rPr>
              <a:t>Presenting Data Visually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371600" y="38100"/>
            <a:ext cx="7391400" cy="1409700"/>
          </a:xfrm>
          <a:prstGeom prst="rect">
            <a:avLst/>
          </a:prstGeom>
          <a:noFill/>
          <a:ln w="9525">
            <a:noFill/>
            <a:miter lim="800000"/>
            <a:headEnd/>
            <a:tailEnd/>
          </a:ln>
        </p:spPr>
        <p:txBody>
          <a:bodyPr anchor="ctr"/>
          <a:lstStyle/>
          <a:p>
            <a:pPr eaLnBrk="0" hangingPunct="0">
              <a:defRPr/>
            </a:pPr>
            <a:r>
              <a:rPr lang="en-US" sz="3500" kern="0" dirty="0">
                <a:solidFill>
                  <a:srgbClr val="800000"/>
                </a:solidFill>
                <a:latin typeface="+mj-lt"/>
                <a:ea typeface="+mj-ea"/>
                <a:cs typeface="+mj-cs"/>
              </a:rPr>
              <a:t>Column </a:t>
            </a:r>
            <a:r>
              <a:rPr lang="en-US" sz="3500" kern="0" dirty="0" err="1">
                <a:solidFill>
                  <a:srgbClr val="800000"/>
                </a:solidFill>
                <a:latin typeface="+mj-lt"/>
                <a:ea typeface="+mj-ea"/>
                <a:cs typeface="+mj-cs"/>
              </a:rPr>
              <a:t>vs</a:t>
            </a:r>
            <a:r>
              <a:rPr lang="en-US" sz="3500" kern="0" dirty="0">
                <a:solidFill>
                  <a:srgbClr val="800000"/>
                </a:solidFill>
                <a:latin typeface="+mj-lt"/>
                <a:ea typeface="+mj-ea"/>
                <a:cs typeface="+mj-cs"/>
              </a:rPr>
              <a:t> Row Percents in Charts</a:t>
            </a:r>
          </a:p>
        </p:txBody>
      </p:sp>
      <p:sp>
        <p:nvSpPr>
          <p:cNvPr id="32771" name="Slide Number Placeholder 3"/>
          <p:cNvSpPr>
            <a:spLocks noGrp="1"/>
          </p:cNvSpPr>
          <p:nvPr>
            <p:ph type="sldNum" sz="quarter" idx="10"/>
          </p:nvPr>
        </p:nvSpPr>
        <p:spPr>
          <a:noFill/>
        </p:spPr>
        <p:txBody>
          <a:bodyPr/>
          <a:lstStyle/>
          <a:p>
            <a:fld id="{C7C277C6-E311-4DE8-8CA7-3692B7AC6FBE}" type="slidenum">
              <a:rPr lang="en-US" smtClean="0">
                <a:latin typeface="Arial" charset="0"/>
              </a:rPr>
              <a:pPr/>
              <a:t>29</a:t>
            </a:fld>
            <a:endParaRPr lang="en-US" smtClean="0">
              <a:latin typeface="Arial" charset="0"/>
            </a:endParaRPr>
          </a:p>
        </p:txBody>
      </p:sp>
      <p:pic>
        <p:nvPicPr>
          <p:cNvPr id="32772" name="Picture 4" descr="Proportions of Teen Births Among 15– to 19-Year-Olds by Race and Hispanic Ethnicity, Colorado, 2006. CLICK on graph to review data points.">
            <a:hlinkClick r:id="rId2"/>
          </p:cNvPr>
          <p:cNvPicPr>
            <a:picLocks noChangeAspect="1" noChangeArrowheads="1"/>
          </p:cNvPicPr>
          <p:nvPr/>
        </p:nvPicPr>
        <p:blipFill>
          <a:blip r:embed="rId3" cstate="print"/>
          <a:srcRect l="16176" r="17647" b="10204"/>
          <a:stretch>
            <a:fillRect/>
          </a:stretch>
        </p:blipFill>
        <p:spPr bwMode="auto">
          <a:xfrm>
            <a:off x="990600" y="1524000"/>
            <a:ext cx="6858000" cy="5029200"/>
          </a:xfrm>
          <a:prstGeom prst="rect">
            <a:avLst/>
          </a:prstGeom>
          <a:noFill/>
          <a:ln w="9525">
            <a:noFill/>
            <a:miter lim="800000"/>
            <a:headEnd/>
            <a:tailEnd/>
          </a:ln>
        </p:spPr>
      </p:pic>
      <p:sp>
        <p:nvSpPr>
          <p:cNvPr id="32773" name="Rectangle 6"/>
          <p:cNvSpPr>
            <a:spLocks noChangeArrowheads="1"/>
          </p:cNvSpPr>
          <p:nvPr/>
        </p:nvSpPr>
        <p:spPr bwMode="auto">
          <a:xfrm>
            <a:off x="1143000" y="1219200"/>
            <a:ext cx="6324600" cy="646113"/>
          </a:xfrm>
          <a:prstGeom prst="rect">
            <a:avLst/>
          </a:prstGeom>
          <a:noFill/>
          <a:ln w="9525">
            <a:noFill/>
            <a:miter lim="800000"/>
            <a:headEnd/>
            <a:tailEnd/>
          </a:ln>
        </p:spPr>
        <p:txBody>
          <a:bodyPr>
            <a:spAutoFit/>
          </a:bodyPr>
          <a:lstStyle/>
          <a:p>
            <a:r>
              <a:rPr lang="en-US" b="1"/>
              <a:t>Proportions of Teen Births Among 15- to 19-Year-Olds by Race and Hispanic Ethnicity, Colorado, 2006</a:t>
            </a:r>
          </a:p>
        </p:txBody>
      </p:sp>
      <p:sp>
        <p:nvSpPr>
          <p:cNvPr id="32774" name="Rectangle 7"/>
          <p:cNvSpPr>
            <a:spLocks noChangeArrowheads="1"/>
          </p:cNvSpPr>
          <p:nvPr/>
        </p:nvSpPr>
        <p:spPr bwMode="auto">
          <a:xfrm>
            <a:off x="381000" y="6400800"/>
            <a:ext cx="5562600" cy="307975"/>
          </a:xfrm>
          <a:prstGeom prst="rect">
            <a:avLst/>
          </a:prstGeom>
          <a:noFill/>
          <a:ln w="9525">
            <a:noFill/>
            <a:miter lim="800000"/>
            <a:headEnd/>
            <a:tailEnd/>
          </a:ln>
        </p:spPr>
        <p:txBody>
          <a:bodyPr>
            <a:spAutoFit/>
          </a:bodyPr>
          <a:lstStyle/>
          <a:p>
            <a:r>
              <a:rPr lang="en-US" sz="1400"/>
              <a:t>http://www.cdc.gov/TeenPregnancy/Colorado.htm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62AFFB6F-1451-4622-AE9B-1F38F8A74195}" type="slidenum">
              <a:rPr lang="en-US" smtClean="0">
                <a:latin typeface="Arial" charset="0"/>
              </a:rPr>
              <a:pPr/>
              <a:t>30</a:t>
            </a:fld>
            <a:endParaRPr lang="en-US" smtClean="0">
              <a:latin typeface="Arial" charset="0"/>
            </a:endParaRPr>
          </a:p>
        </p:txBody>
      </p:sp>
      <p:pic>
        <p:nvPicPr>
          <p:cNvPr id="33795" name="Picture 2" descr="Birth Rates (live births) per 1,000 Women Aged 15–19 Years, by Race and Hispanic Ethnicity: Colorado and United States, 2006. CLICK on graph to review data points.">
            <a:hlinkClick r:id="rId2"/>
          </p:cNvPr>
          <p:cNvPicPr>
            <a:picLocks noChangeAspect="1" noChangeArrowheads="1"/>
          </p:cNvPicPr>
          <p:nvPr/>
        </p:nvPicPr>
        <p:blipFill>
          <a:blip r:embed="rId3" cstate="print"/>
          <a:srcRect l="12500" r="17647" b="4762"/>
          <a:stretch>
            <a:fillRect/>
          </a:stretch>
        </p:blipFill>
        <p:spPr bwMode="auto">
          <a:xfrm>
            <a:off x="762000" y="1371600"/>
            <a:ext cx="7239000" cy="5334000"/>
          </a:xfrm>
          <a:prstGeom prst="rect">
            <a:avLst/>
          </a:prstGeom>
          <a:noFill/>
          <a:ln w="9525">
            <a:noFill/>
            <a:miter lim="800000"/>
            <a:headEnd/>
            <a:tailEnd/>
          </a:ln>
        </p:spPr>
      </p:pic>
      <p:sp>
        <p:nvSpPr>
          <p:cNvPr id="33796" name="Rectangle 7"/>
          <p:cNvSpPr>
            <a:spLocks noChangeArrowheads="1"/>
          </p:cNvSpPr>
          <p:nvPr/>
        </p:nvSpPr>
        <p:spPr bwMode="auto">
          <a:xfrm>
            <a:off x="381000" y="1066800"/>
            <a:ext cx="8153400" cy="646113"/>
          </a:xfrm>
          <a:prstGeom prst="rect">
            <a:avLst/>
          </a:prstGeom>
          <a:noFill/>
          <a:ln w="9525">
            <a:noFill/>
            <a:miter lim="800000"/>
            <a:headEnd/>
            <a:tailEnd/>
          </a:ln>
        </p:spPr>
        <p:txBody>
          <a:bodyPr>
            <a:spAutoFit/>
          </a:bodyPr>
          <a:lstStyle/>
          <a:p>
            <a:r>
              <a:rPr lang="en-US" b="1"/>
              <a:t>Birth Rates (live births) per 1,000 Women Aged 15–19 Years, by Race and Hispanic Ethnicity: Colorado and United States, 2006</a:t>
            </a:r>
          </a:p>
        </p:txBody>
      </p:sp>
      <p:sp>
        <p:nvSpPr>
          <p:cNvPr id="33797" name="Rectangle 7"/>
          <p:cNvSpPr>
            <a:spLocks noChangeArrowheads="1"/>
          </p:cNvSpPr>
          <p:nvPr/>
        </p:nvSpPr>
        <p:spPr bwMode="auto">
          <a:xfrm>
            <a:off x="381000" y="6488113"/>
            <a:ext cx="5562600" cy="307975"/>
          </a:xfrm>
          <a:prstGeom prst="rect">
            <a:avLst/>
          </a:prstGeom>
          <a:noFill/>
          <a:ln w="9525">
            <a:noFill/>
            <a:miter lim="800000"/>
            <a:headEnd/>
            <a:tailEnd/>
          </a:ln>
        </p:spPr>
        <p:txBody>
          <a:bodyPr>
            <a:spAutoFit/>
          </a:bodyPr>
          <a:lstStyle/>
          <a:p>
            <a:r>
              <a:rPr lang="en-US" sz="1400"/>
              <a:t>http://www.cdc.gov/TeenPregnancy/Colorado.htm</a:t>
            </a:r>
          </a:p>
        </p:txBody>
      </p:sp>
      <p:sp>
        <p:nvSpPr>
          <p:cNvPr id="10" name="Title 1"/>
          <p:cNvSpPr txBox="1">
            <a:spLocks/>
          </p:cNvSpPr>
          <p:nvPr/>
        </p:nvSpPr>
        <p:spPr bwMode="auto">
          <a:xfrm>
            <a:off x="1371600" y="38100"/>
            <a:ext cx="7391400" cy="1409700"/>
          </a:xfrm>
          <a:prstGeom prst="rect">
            <a:avLst/>
          </a:prstGeom>
          <a:noFill/>
          <a:ln w="9525">
            <a:noFill/>
            <a:miter lim="800000"/>
            <a:headEnd/>
            <a:tailEnd/>
          </a:ln>
        </p:spPr>
        <p:txBody>
          <a:bodyPr anchor="ctr"/>
          <a:lstStyle/>
          <a:p>
            <a:pPr eaLnBrk="0" hangingPunct="0">
              <a:defRPr/>
            </a:pPr>
            <a:r>
              <a:rPr lang="en-US" sz="3500" kern="0" dirty="0">
                <a:solidFill>
                  <a:srgbClr val="800000"/>
                </a:solidFill>
                <a:latin typeface="+mj-lt"/>
                <a:ea typeface="+mj-ea"/>
                <a:cs typeface="+mj-cs"/>
              </a:rPr>
              <a:t>Column </a:t>
            </a:r>
            <a:r>
              <a:rPr lang="en-US" sz="3500" kern="0" dirty="0" err="1">
                <a:solidFill>
                  <a:srgbClr val="800000"/>
                </a:solidFill>
                <a:latin typeface="+mj-lt"/>
                <a:ea typeface="+mj-ea"/>
                <a:cs typeface="+mj-cs"/>
              </a:rPr>
              <a:t>vs</a:t>
            </a:r>
            <a:r>
              <a:rPr lang="en-US" sz="3500" kern="0" dirty="0">
                <a:solidFill>
                  <a:srgbClr val="800000"/>
                </a:solidFill>
                <a:latin typeface="+mj-lt"/>
                <a:ea typeface="+mj-ea"/>
                <a:cs typeface="+mj-cs"/>
              </a:rPr>
              <a:t> Row Percents in Charts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0" y="190500"/>
            <a:ext cx="7848600" cy="1409700"/>
          </a:xfrm>
        </p:spPr>
        <p:txBody>
          <a:bodyPr/>
          <a:lstStyle/>
          <a:p>
            <a:r>
              <a:rPr lang="en-US" sz="3500" smtClean="0"/>
              <a:t>Ordering Bars to Show </a:t>
            </a:r>
            <a:br>
              <a:rPr lang="en-US" sz="3500" smtClean="0"/>
            </a:br>
            <a:r>
              <a:rPr lang="en-US" sz="3500" smtClean="0"/>
              <a:t>Comparison of Interest</a:t>
            </a:r>
          </a:p>
        </p:txBody>
      </p:sp>
      <p:sp>
        <p:nvSpPr>
          <p:cNvPr id="34819" name="Slide Number Placeholder 3"/>
          <p:cNvSpPr>
            <a:spLocks noGrp="1"/>
          </p:cNvSpPr>
          <p:nvPr>
            <p:ph type="sldNum" sz="quarter" idx="10"/>
          </p:nvPr>
        </p:nvSpPr>
        <p:spPr>
          <a:noFill/>
        </p:spPr>
        <p:txBody>
          <a:bodyPr/>
          <a:lstStyle/>
          <a:p>
            <a:fld id="{3D2E6211-AB4E-4C72-9FF2-0CB1288E4F8D}" type="slidenum">
              <a:rPr lang="en-US" smtClean="0">
                <a:latin typeface="Arial" charset="0"/>
              </a:rPr>
              <a:pPr/>
              <a:t>31</a:t>
            </a:fld>
            <a:endParaRPr lang="en-US" smtClean="0">
              <a:latin typeface="Arial" charset="0"/>
            </a:endParaRPr>
          </a:p>
        </p:txBody>
      </p:sp>
      <p:pic>
        <p:nvPicPr>
          <p:cNvPr id="80898" name="Picture 2"/>
          <p:cNvPicPr>
            <a:picLocks noChangeAspect="1" noChangeArrowheads="1"/>
          </p:cNvPicPr>
          <p:nvPr/>
        </p:nvPicPr>
        <p:blipFill>
          <a:blip r:embed="rId2" cstate="print"/>
          <a:srcRect/>
          <a:stretch>
            <a:fillRect/>
          </a:stretch>
        </p:blipFill>
        <p:spPr bwMode="auto">
          <a:xfrm>
            <a:off x="1295400" y="1676400"/>
            <a:ext cx="6881813" cy="4286250"/>
          </a:xfrm>
          <a:prstGeom prst="rect">
            <a:avLst/>
          </a:prstGeom>
          <a:noFill/>
          <a:ln w="9525">
            <a:solidFill>
              <a:schemeClr val="tx1">
                <a:lumMod val="50000"/>
              </a:schemeClr>
            </a:solidFill>
            <a:miter lim="800000"/>
            <a:headEnd/>
            <a:tailEnd/>
          </a:ln>
        </p:spPr>
      </p:pic>
      <p:sp>
        <p:nvSpPr>
          <p:cNvPr id="34821" name="TextBox 5"/>
          <p:cNvSpPr txBox="1">
            <a:spLocks noChangeArrowheads="1"/>
          </p:cNvSpPr>
          <p:nvPr/>
        </p:nvSpPr>
        <p:spPr bwMode="auto">
          <a:xfrm>
            <a:off x="5257800" y="6019800"/>
            <a:ext cx="2801938" cy="307975"/>
          </a:xfrm>
          <a:prstGeom prst="rect">
            <a:avLst/>
          </a:prstGeom>
          <a:noFill/>
          <a:ln w="9525">
            <a:noFill/>
            <a:miter lim="800000"/>
            <a:headEnd/>
            <a:tailEnd/>
          </a:ln>
        </p:spPr>
        <p:txBody>
          <a:bodyPr wrap="none">
            <a:spAutoFit/>
          </a:bodyPr>
          <a:lstStyle/>
          <a:p>
            <a:r>
              <a:rPr lang="en-US" sz="1400"/>
              <a:t>Collins, et al. 2008, </a:t>
            </a:r>
            <a:r>
              <a:rPr lang="en-US" sz="1400" i="1"/>
              <a:t>MCH Journal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524000" y="190500"/>
            <a:ext cx="7391400" cy="1409700"/>
          </a:xfrm>
        </p:spPr>
        <p:txBody>
          <a:bodyPr/>
          <a:lstStyle/>
          <a:p>
            <a:r>
              <a:rPr lang="en-US" sz="3500" smtClean="0"/>
              <a:t>Ordering Bars to Show </a:t>
            </a:r>
            <a:br>
              <a:rPr lang="en-US" sz="3500" smtClean="0"/>
            </a:br>
            <a:r>
              <a:rPr lang="en-US" sz="3500" smtClean="0"/>
              <a:t>Comparison of Interest</a:t>
            </a:r>
          </a:p>
        </p:txBody>
      </p:sp>
      <p:sp>
        <p:nvSpPr>
          <p:cNvPr id="2052" name="Slide Number Placeholder 3"/>
          <p:cNvSpPr>
            <a:spLocks noGrp="1"/>
          </p:cNvSpPr>
          <p:nvPr>
            <p:ph type="sldNum" sz="quarter" idx="10"/>
          </p:nvPr>
        </p:nvSpPr>
        <p:spPr>
          <a:noFill/>
        </p:spPr>
        <p:txBody>
          <a:bodyPr/>
          <a:lstStyle/>
          <a:p>
            <a:fld id="{9BFE5C48-D6FC-44F8-956A-9B85882F0747}" type="slidenum">
              <a:rPr lang="en-US" smtClean="0">
                <a:latin typeface="Arial" charset="0"/>
              </a:rPr>
              <a:pPr/>
              <a:t>32</a:t>
            </a:fld>
            <a:endParaRPr lang="en-US" smtClean="0">
              <a:latin typeface="Arial" charset="0"/>
            </a:endParaRPr>
          </a:p>
        </p:txBody>
      </p:sp>
      <p:pic>
        <p:nvPicPr>
          <p:cNvPr id="6" name="Object 2"/>
          <p:cNvPicPr>
            <a:picLocks noChangeAspect="1" noChangeArrowheads="1"/>
          </p:cNvPicPr>
          <p:nvPr/>
        </p:nvPicPr>
        <p:blipFill>
          <a:blip r:embed="rId2" cstate="print"/>
          <a:srcRect/>
          <a:stretch>
            <a:fillRect/>
          </a:stretch>
        </p:blipFill>
        <p:spPr bwMode="auto">
          <a:xfrm>
            <a:off x="1295400" y="1600200"/>
            <a:ext cx="6635750" cy="4973638"/>
          </a:xfrm>
          <a:prstGeom prst="rect">
            <a:avLst/>
          </a:prstGeom>
          <a:noFill/>
          <a:ln w="9525">
            <a:miter lim="800000"/>
            <a:headEnd/>
            <a:tailEnd/>
          </a:ln>
          <a:effectLst/>
        </p:spPr>
      </p:pic>
      <p:sp>
        <p:nvSpPr>
          <p:cNvPr id="2053" name="TextBox 6"/>
          <p:cNvSpPr txBox="1">
            <a:spLocks noChangeArrowheads="1"/>
          </p:cNvSpPr>
          <p:nvPr/>
        </p:nvSpPr>
        <p:spPr bwMode="auto">
          <a:xfrm>
            <a:off x="1447800" y="5943600"/>
            <a:ext cx="6400800" cy="584200"/>
          </a:xfrm>
          <a:prstGeom prst="rect">
            <a:avLst/>
          </a:prstGeom>
          <a:noFill/>
          <a:ln w="9525">
            <a:noFill/>
            <a:miter lim="800000"/>
            <a:headEnd/>
            <a:tailEnd/>
          </a:ln>
        </p:spPr>
        <p:txBody>
          <a:bodyPr>
            <a:spAutoFit/>
          </a:bodyPr>
          <a:lstStyle/>
          <a:p>
            <a:r>
              <a:rPr lang="en-US" sz="1600">
                <a:solidFill>
                  <a:schemeClr val="tx2"/>
                </a:solidFill>
              </a:rPr>
              <a:t>Fig 1: Distribution of maternal lifelong residential environment by race; Cook County, IL; 1956-1975, 1989-1991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p>
            <a:fld id="{4877AB69-0361-4510-8A5A-57EC91628151}" type="slidenum">
              <a:rPr lang="en-US" smtClean="0">
                <a:latin typeface="Arial" charset="0"/>
              </a:rPr>
              <a:pPr/>
              <a:t>33</a:t>
            </a:fld>
            <a:endParaRPr lang="en-US" smtClean="0">
              <a:latin typeface="Arial" charset="0"/>
            </a:endParaRPr>
          </a:p>
        </p:txBody>
      </p:sp>
      <p:sp>
        <p:nvSpPr>
          <p:cNvPr id="35843" name="Title 1"/>
          <p:cNvSpPr>
            <a:spLocks noGrp="1"/>
          </p:cNvSpPr>
          <p:nvPr>
            <p:ph type="title"/>
          </p:nvPr>
        </p:nvSpPr>
        <p:spPr>
          <a:xfrm>
            <a:off x="1371600" y="38100"/>
            <a:ext cx="7391400" cy="1409700"/>
          </a:xfrm>
        </p:spPr>
        <p:txBody>
          <a:bodyPr/>
          <a:lstStyle/>
          <a:p>
            <a:r>
              <a:rPr lang="en-US" sz="3500" smtClean="0">
                <a:solidFill>
                  <a:srgbClr val="800000"/>
                </a:solidFill>
              </a:rPr>
              <a:t>Comparison to a Benchmark</a:t>
            </a:r>
          </a:p>
        </p:txBody>
      </p:sp>
      <p:pic>
        <p:nvPicPr>
          <p:cNvPr id="35844" name="Picture 4"/>
          <p:cNvPicPr>
            <a:picLocks noChangeAspect="1" noChangeArrowheads="1"/>
          </p:cNvPicPr>
          <p:nvPr/>
        </p:nvPicPr>
        <p:blipFill>
          <a:blip r:embed="rId2" cstate="print"/>
          <a:srcRect/>
          <a:stretch>
            <a:fillRect/>
          </a:stretch>
        </p:blipFill>
        <p:spPr bwMode="auto">
          <a:xfrm>
            <a:off x="304800" y="1447800"/>
            <a:ext cx="8504238" cy="381793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a:noFill/>
        </p:spPr>
        <p:txBody>
          <a:bodyPr/>
          <a:lstStyle/>
          <a:p>
            <a:fld id="{212FAAC6-838F-4D2D-9DD7-D91A8017A6E4}" type="slidenum">
              <a:rPr lang="en-US" smtClean="0">
                <a:latin typeface="Arial" charset="0"/>
              </a:rPr>
              <a:pPr/>
              <a:t>34</a:t>
            </a:fld>
            <a:endParaRPr lang="en-US" smtClean="0">
              <a:latin typeface="Arial" charset="0"/>
            </a:endParaRPr>
          </a:p>
        </p:txBody>
      </p:sp>
      <p:pic>
        <p:nvPicPr>
          <p:cNvPr id="36867" name="Picture 4"/>
          <p:cNvPicPr>
            <a:picLocks noChangeAspect="1" noChangeArrowheads="1"/>
          </p:cNvPicPr>
          <p:nvPr/>
        </p:nvPicPr>
        <p:blipFill>
          <a:blip r:embed="rId3" cstate="print"/>
          <a:srcRect l="5743" r="948" b="18527"/>
          <a:stretch>
            <a:fillRect/>
          </a:stretch>
        </p:blipFill>
        <p:spPr bwMode="auto">
          <a:xfrm>
            <a:off x="76200" y="841375"/>
            <a:ext cx="9067800" cy="6016625"/>
          </a:xfrm>
          <a:prstGeom prst="rect">
            <a:avLst/>
          </a:prstGeom>
          <a:noFill/>
          <a:ln w="9525">
            <a:noFill/>
            <a:miter lim="800000"/>
            <a:headEnd/>
            <a:tailEnd/>
          </a:ln>
        </p:spPr>
      </p:pic>
      <p:sp>
        <p:nvSpPr>
          <p:cNvPr id="6" name="Title 1"/>
          <p:cNvSpPr txBox="1">
            <a:spLocks/>
          </p:cNvSpPr>
          <p:nvPr/>
        </p:nvSpPr>
        <p:spPr>
          <a:xfrm>
            <a:off x="1371600" y="228600"/>
            <a:ext cx="7391400" cy="1219200"/>
          </a:xfrm>
          <a:prstGeom prst="rect">
            <a:avLst/>
          </a:prstGeom>
        </p:spPr>
        <p:txBody>
          <a:bodyPr/>
          <a:lstStyle/>
          <a:p>
            <a:pPr eaLnBrk="0" hangingPunct="0">
              <a:defRPr/>
            </a:pPr>
            <a:r>
              <a:rPr lang="en-US" sz="3500" kern="0" dirty="0">
                <a:solidFill>
                  <a:srgbClr val="800000"/>
                </a:solidFill>
                <a:latin typeface="+mj-lt"/>
                <a:ea typeface="+mj-ea"/>
                <a:cs typeface="+mj-cs"/>
              </a:rPr>
              <a:t>Comparison to a Benchmark</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a:noFill/>
        </p:spPr>
        <p:txBody>
          <a:bodyPr/>
          <a:lstStyle/>
          <a:p>
            <a:fld id="{8AADA960-E329-42ED-9AC7-C9EF96135413}" type="slidenum">
              <a:rPr lang="en-US" smtClean="0">
                <a:latin typeface="Arial" charset="0"/>
              </a:rPr>
              <a:pPr/>
              <a:t>35</a:t>
            </a:fld>
            <a:endParaRPr lang="en-US" smtClean="0">
              <a:latin typeface="Arial" charset="0"/>
            </a:endParaRPr>
          </a:p>
        </p:txBody>
      </p:sp>
      <p:pic>
        <p:nvPicPr>
          <p:cNvPr id="37891" name="Picture 2"/>
          <p:cNvPicPr>
            <a:picLocks noChangeAspect="1" noChangeArrowheads="1"/>
          </p:cNvPicPr>
          <p:nvPr/>
        </p:nvPicPr>
        <p:blipFill>
          <a:blip r:embed="rId2" cstate="print"/>
          <a:srcRect/>
          <a:stretch>
            <a:fillRect/>
          </a:stretch>
        </p:blipFill>
        <p:spPr bwMode="auto">
          <a:xfrm>
            <a:off x="19050" y="1504950"/>
            <a:ext cx="9124950" cy="5353050"/>
          </a:xfrm>
          <a:prstGeom prst="rect">
            <a:avLst/>
          </a:prstGeom>
          <a:noFill/>
          <a:ln w="9525">
            <a:noFill/>
            <a:miter lim="800000"/>
            <a:headEnd/>
            <a:tailEnd/>
          </a:ln>
        </p:spPr>
      </p:pic>
      <p:sp>
        <p:nvSpPr>
          <p:cNvPr id="37892" name="Title 1"/>
          <p:cNvSpPr>
            <a:spLocks noGrp="1"/>
          </p:cNvSpPr>
          <p:nvPr>
            <p:ph type="title"/>
          </p:nvPr>
        </p:nvSpPr>
        <p:spPr>
          <a:xfrm>
            <a:off x="1371600" y="38100"/>
            <a:ext cx="7391400" cy="1409700"/>
          </a:xfrm>
        </p:spPr>
        <p:txBody>
          <a:bodyPr/>
          <a:lstStyle/>
          <a:p>
            <a:r>
              <a:rPr lang="en-US" sz="3500" smtClean="0">
                <a:solidFill>
                  <a:srgbClr val="800000"/>
                </a:solidFill>
              </a:rPr>
              <a:t>Choosing Appropriate </a:t>
            </a:r>
            <a:br>
              <a:rPr lang="en-US" sz="3500" smtClean="0">
                <a:solidFill>
                  <a:srgbClr val="800000"/>
                </a:solidFill>
              </a:rPr>
            </a:br>
            <a:r>
              <a:rPr lang="en-US" sz="3500" smtClean="0">
                <a:solidFill>
                  <a:srgbClr val="800000"/>
                </a:solidFill>
              </a:rPr>
              <a:t>Comparison Groups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190500"/>
            <a:ext cx="8915400" cy="1028700"/>
          </a:xfrm>
        </p:spPr>
        <p:txBody>
          <a:bodyPr/>
          <a:lstStyle/>
          <a:p>
            <a:r>
              <a:rPr lang="en-US" smtClean="0">
                <a:solidFill>
                  <a:srgbClr val="800000"/>
                </a:solidFill>
              </a:rPr>
              <a:t>Choosing Appropriate Comparison Groups</a:t>
            </a:r>
            <a:endParaRPr lang="en-US" smtClean="0"/>
          </a:p>
        </p:txBody>
      </p:sp>
      <p:sp>
        <p:nvSpPr>
          <p:cNvPr id="38915" name="Slide Number Placeholder 2"/>
          <p:cNvSpPr>
            <a:spLocks noGrp="1"/>
          </p:cNvSpPr>
          <p:nvPr>
            <p:ph type="sldNum" sz="quarter" idx="10"/>
          </p:nvPr>
        </p:nvSpPr>
        <p:spPr>
          <a:noFill/>
        </p:spPr>
        <p:txBody>
          <a:bodyPr/>
          <a:lstStyle/>
          <a:p>
            <a:fld id="{E6B2DCCE-4406-4378-A3F3-11E401234AD9}" type="slidenum">
              <a:rPr lang="en-US" smtClean="0">
                <a:latin typeface="Arial" charset="0"/>
              </a:rPr>
              <a:pPr/>
              <a:t>36</a:t>
            </a:fld>
            <a:endParaRPr lang="en-US" smtClean="0">
              <a:latin typeface="Arial" charset="0"/>
            </a:endParaRPr>
          </a:p>
        </p:txBody>
      </p:sp>
      <p:pic>
        <p:nvPicPr>
          <p:cNvPr id="38916" name="Picture 2" descr="http://www.cdc.gov/nchs/data/databriefs/db23_Fig4.png"/>
          <p:cNvPicPr>
            <a:picLocks noChangeAspect="1" noChangeArrowheads="1"/>
          </p:cNvPicPr>
          <p:nvPr/>
        </p:nvPicPr>
        <p:blipFill>
          <a:blip r:embed="rId2" cstate="print"/>
          <a:srcRect/>
          <a:stretch>
            <a:fillRect/>
          </a:stretch>
        </p:blipFill>
        <p:spPr bwMode="auto">
          <a:xfrm>
            <a:off x="38100" y="1143000"/>
            <a:ext cx="9105900" cy="5105400"/>
          </a:xfrm>
          <a:prstGeom prst="rect">
            <a:avLst/>
          </a:prstGeom>
          <a:noFill/>
          <a:ln w="9525">
            <a:noFill/>
            <a:miter lim="800000"/>
            <a:headEnd/>
            <a:tailEnd/>
          </a:ln>
        </p:spPr>
      </p:pic>
      <p:sp>
        <p:nvSpPr>
          <p:cNvPr id="38917" name="Rectangle 4"/>
          <p:cNvSpPr>
            <a:spLocks noChangeArrowheads="1"/>
          </p:cNvSpPr>
          <p:nvPr/>
        </p:nvSpPr>
        <p:spPr bwMode="auto">
          <a:xfrm>
            <a:off x="0" y="6400800"/>
            <a:ext cx="6400800" cy="369888"/>
          </a:xfrm>
          <a:prstGeom prst="rect">
            <a:avLst/>
          </a:prstGeom>
          <a:noFill/>
          <a:ln w="9525">
            <a:noFill/>
            <a:miter lim="800000"/>
            <a:headEnd/>
            <a:tailEnd/>
          </a:ln>
        </p:spPr>
        <p:txBody>
          <a:bodyPr>
            <a:spAutoFit/>
          </a:bodyPr>
          <a:lstStyle/>
          <a:p>
            <a:r>
              <a:rPr lang="en-US"/>
              <a:t>http://www.cdc.gov/nchs/data/databriefs/db23_Fig4.png</a:t>
            </a:r>
          </a:p>
        </p:txBody>
      </p:sp>
      <p:sp>
        <p:nvSpPr>
          <p:cNvPr id="38918" name="Rectangle 5"/>
          <p:cNvSpPr>
            <a:spLocks noChangeArrowheads="1"/>
          </p:cNvSpPr>
          <p:nvPr/>
        </p:nvSpPr>
        <p:spPr bwMode="auto">
          <a:xfrm>
            <a:off x="1219200" y="1676400"/>
            <a:ext cx="7696200" cy="584200"/>
          </a:xfrm>
          <a:prstGeom prst="rect">
            <a:avLst/>
          </a:prstGeom>
          <a:noFill/>
          <a:ln w="9525">
            <a:noFill/>
            <a:miter lim="800000"/>
            <a:headEnd/>
            <a:tailEnd/>
          </a:ln>
        </p:spPr>
        <p:txBody>
          <a:bodyPr>
            <a:spAutoFit/>
          </a:bodyPr>
          <a:lstStyle/>
          <a:p>
            <a:r>
              <a:rPr lang="en-US" sz="1600" b="1" dirty="0">
                <a:solidFill>
                  <a:schemeClr val="tx2"/>
                </a:solidFill>
              </a:rPr>
              <a:t>Much of the high infant mortality rate in the United States is due to the high percentage of preterm births.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0" y="381000"/>
            <a:ext cx="7239000" cy="1371600"/>
          </a:xfrm>
        </p:spPr>
        <p:txBody>
          <a:bodyPr/>
          <a:lstStyle/>
          <a:p>
            <a:r>
              <a:rPr lang="en-US" dirty="0" smtClean="0"/>
              <a:t>Principle 2: Causality, Mechanism, Structure, Explanation</a:t>
            </a:r>
            <a:br>
              <a:rPr lang="en-US" dirty="0" smtClean="0"/>
            </a:br>
            <a:endParaRPr lang="en-US" dirty="0" smtClean="0"/>
          </a:p>
        </p:txBody>
      </p:sp>
      <p:sp>
        <p:nvSpPr>
          <p:cNvPr id="39939" name="Content Placeholder 2"/>
          <p:cNvSpPr>
            <a:spLocks noGrp="1"/>
          </p:cNvSpPr>
          <p:nvPr>
            <p:ph idx="1"/>
          </p:nvPr>
        </p:nvSpPr>
        <p:spPr>
          <a:xfrm>
            <a:off x="381000" y="1752600"/>
            <a:ext cx="8382000" cy="4724400"/>
          </a:xfrm>
        </p:spPr>
        <p:txBody>
          <a:bodyPr/>
          <a:lstStyle/>
          <a:p>
            <a:pPr algn="ctr"/>
            <a:r>
              <a:rPr lang="en-US" sz="3200" b="1" i="1" dirty="0" smtClean="0">
                <a:solidFill>
                  <a:srgbClr val="3333CC"/>
                </a:solidFill>
              </a:rPr>
              <a:t>Show causality, mechanism, explanation, systematic structure</a:t>
            </a:r>
          </a:p>
          <a:p>
            <a:pPr algn="ctr"/>
            <a:endParaRPr lang="en-US" sz="1000" b="1" i="1" dirty="0" smtClean="0">
              <a:solidFill>
                <a:srgbClr val="3333CC"/>
              </a:solidFill>
            </a:endParaRPr>
          </a:p>
          <a:p>
            <a:pPr marL="682625" lvl="2" indent="-282575">
              <a:buClr>
                <a:schemeClr val="tx1"/>
              </a:buClr>
              <a:buFont typeface="Wingdings" pitchFamily="2" charset="2"/>
              <a:buChar char="§"/>
            </a:pPr>
            <a:r>
              <a:rPr lang="en-US" dirty="0" smtClean="0"/>
              <a:t>Highlight policies, interventions, risk factors, or changes in human behavior that may have caused a trend or association</a:t>
            </a:r>
          </a:p>
          <a:p>
            <a:pPr marL="682625" lvl="2" indent="-282575">
              <a:buClr>
                <a:schemeClr val="tx1"/>
              </a:buClr>
            </a:pPr>
            <a:endParaRPr lang="en-US" dirty="0" smtClean="0"/>
          </a:p>
          <a:p>
            <a:pPr marL="682625" lvl="2" indent="-282575">
              <a:buClr>
                <a:schemeClr val="tx1"/>
              </a:buClr>
            </a:pPr>
            <a:endParaRPr lang="en-US" dirty="0" smtClean="0"/>
          </a:p>
          <a:p>
            <a:pPr>
              <a:buFont typeface="Wingdings" pitchFamily="2" charset="2"/>
              <a:buChar char="§"/>
            </a:pPr>
            <a:endParaRPr lang="en-US" dirty="0" smtClean="0"/>
          </a:p>
        </p:txBody>
      </p:sp>
      <p:sp>
        <p:nvSpPr>
          <p:cNvPr id="39940" name="Slide Number Placeholder 3"/>
          <p:cNvSpPr>
            <a:spLocks noGrp="1"/>
          </p:cNvSpPr>
          <p:nvPr>
            <p:ph type="sldNum" sz="quarter" idx="10"/>
          </p:nvPr>
        </p:nvSpPr>
        <p:spPr>
          <a:noFill/>
        </p:spPr>
        <p:txBody>
          <a:bodyPr/>
          <a:lstStyle/>
          <a:p>
            <a:fld id="{A0DDD710-9335-4457-8B4C-38D1CB2DD126}" type="slidenum">
              <a:rPr lang="en-US" smtClean="0">
                <a:latin typeface="Arial" charset="0"/>
              </a:rPr>
              <a:pPr/>
              <a:t>37</a:t>
            </a:fld>
            <a:endParaRPr lang="en-US" smtClean="0">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0" y="190500"/>
            <a:ext cx="7010400" cy="800100"/>
          </a:xfrm>
        </p:spPr>
        <p:txBody>
          <a:bodyPr/>
          <a:lstStyle/>
          <a:p>
            <a:r>
              <a:rPr lang="en-US" smtClean="0">
                <a:solidFill>
                  <a:srgbClr val="800000"/>
                </a:solidFill>
              </a:rPr>
              <a:t>Suggesting Causality</a:t>
            </a:r>
          </a:p>
        </p:txBody>
      </p:sp>
      <p:sp>
        <p:nvSpPr>
          <p:cNvPr id="40963" name="Slide Number Placeholder 2"/>
          <p:cNvSpPr>
            <a:spLocks noGrp="1"/>
          </p:cNvSpPr>
          <p:nvPr>
            <p:ph type="sldNum" sz="quarter" idx="10"/>
          </p:nvPr>
        </p:nvSpPr>
        <p:spPr>
          <a:noFill/>
        </p:spPr>
        <p:txBody>
          <a:bodyPr/>
          <a:lstStyle/>
          <a:p>
            <a:fld id="{7016603B-5574-449F-B5A8-F48506C0049F}" type="slidenum">
              <a:rPr lang="en-US" smtClean="0">
                <a:latin typeface="Arial" charset="0"/>
              </a:rPr>
              <a:pPr/>
              <a:t>38</a:t>
            </a:fld>
            <a:endParaRPr lang="en-US" smtClean="0">
              <a:latin typeface="Arial" charset="0"/>
            </a:endParaRPr>
          </a:p>
        </p:txBody>
      </p:sp>
      <p:pic>
        <p:nvPicPr>
          <p:cNvPr id="40964" name="Picture 2" descr="http://img.medscape.com/pi/emed/ckb/pediatrics_general/1331341-1331361-1004238-1004307.jpg"/>
          <p:cNvPicPr>
            <a:picLocks noChangeAspect="1" noChangeArrowheads="1"/>
          </p:cNvPicPr>
          <p:nvPr/>
        </p:nvPicPr>
        <p:blipFill>
          <a:blip r:embed="rId2" cstate="print"/>
          <a:srcRect t="3714"/>
          <a:stretch>
            <a:fillRect/>
          </a:stretch>
        </p:blipFill>
        <p:spPr bwMode="auto">
          <a:xfrm>
            <a:off x="1143000" y="855663"/>
            <a:ext cx="7148513" cy="5926137"/>
          </a:xfrm>
          <a:prstGeom prst="rect">
            <a:avLst/>
          </a:prstGeom>
          <a:noFill/>
          <a:ln w="9525">
            <a:noFill/>
            <a:miter lim="800000"/>
            <a:headEnd/>
            <a:tailEnd/>
          </a:ln>
        </p:spPr>
      </p:pic>
      <p:sp>
        <p:nvSpPr>
          <p:cNvPr id="40965" name="Rectangle 4"/>
          <p:cNvSpPr>
            <a:spLocks noChangeArrowheads="1"/>
          </p:cNvSpPr>
          <p:nvPr/>
        </p:nvSpPr>
        <p:spPr bwMode="auto">
          <a:xfrm>
            <a:off x="0" y="6488113"/>
            <a:ext cx="7086600" cy="369887"/>
          </a:xfrm>
          <a:prstGeom prst="rect">
            <a:avLst/>
          </a:prstGeom>
          <a:noFill/>
          <a:ln w="9525">
            <a:noFill/>
            <a:miter lim="800000"/>
            <a:headEnd/>
            <a:tailEnd/>
          </a:ln>
        </p:spPr>
        <p:txBody>
          <a:bodyPr>
            <a:spAutoFit/>
          </a:bodyPr>
          <a:lstStyle/>
          <a:p>
            <a:r>
              <a:rPr lang="en-US"/>
              <a:t>http://emedicine.medscape.com/article/1004238-overview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924800" y="6400800"/>
            <a:ext cx="838200" cy="304800"/>
          </a:xfrm>
          <a:noFill/>
        </p:spPr>
        <p:txBody>
          <a:bodyPr/>
          <a:lstStyle/>
          <a:p>
            <a:fld id="{DC5554DB-E09D-4C18-AF27-1A9F64E9FA55}" type="slidenum">
              <a:rPr lang="en-US" smtClean="0">
                <a:latin typeface="Arial" charset="0"/>
              </a:rPr>
              <a:pPr/>
              <a:t>3</a:t>
            </a:fld>
            <a:endParaRPr lang="en-US" smtClean="0">
              <a:latin typeface="Arial" charset="0"/>
            </a:endParaRPr>
          </a:p>
        </p:txBody>
      </p:sp>
      <p:sp>
        <p:nvSpPr>
          <p:cNvPr id="62467" name="Rectangle 3"/>
          <p:cNvSpPr>
            <a:spLocks noGrp="1" noChangeArrowheads="1"/>
          </p:cNvSpPr>
          <p:nvPr>
            <p:ph type="body" idx="1"/>
          </p:nvPr>
        </p:nvSpPr>
        <p:spPr>
          <a:xfrm>
            <a:off x="381000" y="1676400"/>
            <a:ext cx="8534400" cy="5181600"/>
          </a:xfrm>
        </p:spPr>
        <p:txBody>
          <a:bodyPr/>
          <a:lstStyle/>
          <a:p>
            <a:pPr marL="508000" indent="-508000" eaLnBrk="1" hangingPunct="1">
              <a:spcAft>
                <a:spcPts val="1000"/>
              </a:spcAft>
              <a:defRPr/>
            </a:pPr>
            <a:r>
              <a:rPr lang="en-US" dirty="0" smtClean="0">
                <a:solidFill>
                  <a:schemeClr val="tx1"/>
                </a:solidFill>
              </a:rPr>
              <a:t>4. </a:t>
            </a:r>
            <a:r>
              <a:rPr lang="en-US" dirty="0" smtClean="0"/>
              <a:t>Determine if a table, chart (what type?), or both are needed to communicate the message</a:t>
            </a:r>
          </a:p>
          <a:p>
            <a:pPr marL="508000" indent="-508000" eaLnBrk="1" hangingPunct="1">
              <a:spcAft>
                <a:spcPts val="1000"/>
              </a:spcAft>
              <a:defRPr/>
            </a:pPr>
            <a:r>
              <a:rPr lang="en-US" dirty="0" smtClean="0">
                <a:solidFill>
                  <a:schemeClr val="tx1"/>
                </a:solidFill>
              </a:rPr>
              <a:t>5. </a:t>
            </a:r>
            <a:r>
              <a:rPr lang="en-US" dirty="0" smtClean="0"/>
              <a:t>Determine where to display each variable</a:t>
            </a:r>
          </a:p>
          <a:p>
            <a:pPr marL="508000" indent="-508000" eaLnBrk="1" hangingPunct="1">
              <a:spcAft>
                <a:spcPts val="1000"/>
              </a:spcAft>
              <a:defRPr/>
            </a:pPr>
            <a:r>
              <a:rPr lang="en-US" dirty="0" smtClean="0">
                <a:solidFill>
                  <a:schemeClr val="tx1">
                    <a:lumMod val="75000"/>
                  </a:schemeClr>
                </a:solidFill>
              </a:rPr>
              <a:t>6. </a:t>
            </a:r>
            <a:r>
              <a:rPr lang="en-US" dirty="0" smtClean="0"/>
              <a:t>Determine the best design for the remaining objects</a:t>
            </a:r>
          </a:p>
          <a:p>
            <a:pPr marL="508000" indent="-508000" eaLnBrk="1" hangingPunct="1">
              <a:spcAft>
                <a:spcPts val="1000"/>
              </a:spcAft>
              <a:defRPr/>
            </a:pPr>
            <a:r>
              <a:rPr lang="en-US" dirty="0" smtClean="0">
                <a:solidFill>
                  <a:schemeClr val="tx1">
                    <a:lumMod val="75000"/>
                  </a:schemeClr>
                </a:solidFill>
              </a:rPr>
              <a:t>7. </a:t>
            </a:r>
            <a:r>
              <a:rPr lang="en-US" dirty="0" smtClean="0"/>
              <a:t>Determine if particular data should be featured, and if so, how</a:t>
            </a:r>
          </a:p>
          <a:p>
            <a:pPr marL="0" indent="0" eaLnBrk="1" hangingPunct="1">
              <a:defRPr/>
            </a:pPr>
            <a:endParaRPr lang="en-US" dirty="0" smtClean="0"/>
          </a:p>
          <a:p>
            <a:pPr marL="0" indent="0" eaLnBrk="1" hangingPunct="1">
              <a:defRPr/>
            </a:pPr>
            <a:endParaRPr lang="en-US" dirty="0" smtClean="0">
              <a:solidFill>
                <a:schemeClr val="tx1"/>
              </a:solidFill>
            </a:endParaRPr>
          </a:p>
          <a:p>
            <a:pPr marL="0" indent="0" eaLnBrk="1" hangingPunct="1">
              <a:defRPr/>
            </a:pPr>
            <a:endParaRPr lang="en-US" dirty="0" smtClean="0"/>
          </a:p>
          <a:p>
            <a:pPr lvl="1" eaLnBrk="1" hangingPunct="1">
              <a:buFont typeface="Wingdings" pitchFamily="2" charset="2"/>
              <a:buChar char="l"/>
              <a:defRPr/>
            </a:pPr>
            <a:endParaRPr lang="en-US" sz="1000" dirty="0" smtClean="0"/>
          </a:p>
          <a:p>
            <a:pPr marL="0" indent="0" eaLnBrk="1" hangingPunct="1">
              <a:defRPr/>
            </a:pPr>
            <a:endParaRPr lang="en-US" sz="1000" dirty="0" smtClean="0"/>
          </a:p>
        </p:txBody>
      </p:sp>
      <p:sp>
        <p:nvSpPr>
          <p:cNvPr id="11268" name="Rectangle 4"/>
          <p:cNvSpPr>
            <a:spLocks noChangeArrowheads="1"/>
          </p:cNvSpPr>
          <p:nvPr/>
        </p:nvSpPr>
        <p:spPr bwMode="auto">
          <a:xfrm>
            <a:off x="1524000" y="228600"/>
            <a:ext cx="7010400" cy="1409700"/>
          </a:xfrm>
          <a:prstGeom prst="rect">
            <a:avLst/>
          </a:prstGeom>
          <a:noFill/>
          <a:ln w="9525">
            <a:noFill/>
            <a:miter lim="800000"/>
            <a:headEnd/>
            <a:tailEnd/>
          </a:ln>
        </p:spPr>
        <p:txBody>
          <a:bodyPr anchor="ctr"/>
          <a:lstStyle/>
          <a:p>
            <a:r>
              <a:rPr lang="en-US" sz="3600">
                <a:solidFill>
                  <a:srgbClr val="800000"/>
                </a:solidFill>
              </a:rPr>
              <a:t>Presenting Data Visually</a:t>
            </a:r>
          </a:p>
        </p:txBody>
      </p:sp>
      <p:sp>
        <p:nvSpPr>
          <p:cNvPr id="11269" name="Rectangle 4"/>
          <p:cNvSpPr>
            <a:spLocks noChangeArrowheads="1"/>
          </p:cNvSpPr>
          <p:nvPr/>
        </p:nvSpPr>
        <p:spPr bwMode="auto">
          <a:xfrm>
            <a:off x="228600" y="5715000"/>
            <a:ext cx="8686800" cy="646112"/>
          </a:xfrm>
          <a:prstGeom prst="rect">
            <a:avLst/>
          </a:prstGeom>
          <a:noFill/>
          <a:ln w="9525">
            <a:noFill/>
            <a:miter lim="800000"/>
            <a:headEnd/>
            <a:tailEnd/>
          </a:ln>
        </p:spPr>
        <p:txBody>
          <a:bodyPr>
            <a:spAutoFit/>
          </a:bodyPr>
          <a:lstStyle/>
          <a:p>
            <a:r>
              <a:rPr lang="en-US" i="1"/>
              <a:t>Modified from </a:t>
            </a:r>
            <a:r>
              <a:rPr lang="en-US"/>
              <a:t>Stephen Few’s Whitepaper “Communicating Numbers” http://www.perceptualedge.com/articles/Whitepapers/Communicating_Numbers.pdf</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0"/>
          </p:nvPr>
        </p:nvSpPr>
        <p:spPr>
          <a:noFill/>
        </p:spPr>
        <p:txBody>
          <a:bodyPr/>
          <a:lstStyle/>
          <a:p>
            <a:fld id="{91A80766-B2C4-4D31-9BA7-5094403DAFB0}" type="slidenum">
              <a:rPr lang="en-US" smtClean="0">
                <a:latin typeface="Arial" charset="0"/>
              </a:rPr>
              <a:pPr/>
              <a:t>39</a:t>
            </a:fld>
            <a:endParaRPr lang="en-US" smtClean="0">
              <a:latin typeface="Arial" charset="0"/>
            </a:endParaRPr>
          </a:p>
        </p:txBody>
      </p:sp>
      <p:sp>
        <p:nvSpPr>
          <p:cNvPr id="41987" name="TextBox 3"/>
          <p:cNvSpPr txBox="1">
            <a:spLocks noChangeArrowheads="1"/>
          </p:cNvSpPr>
          <p:nvPr/>
        </p:nvSpPr>
        <p:spPr bwMode="auto">
          <a:xfrm>
            <a:off x="228600" y="6096000"/>
            <a:ext cx="7186613" cy="646113"/>
          </a:xfrm>
          <a:prstGeom prst="rect">
            <a:avLst/>
          </a:prstGeom>
          <a:noFill/>
          <a:ln w="9525">
            <a:noFill/>
            <a:miter lim="800000"/>
            <a:headEnd/>
            <a:tailEnd/>
          </a:ln>
        </p:spPr>
        <p:txBody>
          <a:bodyPr wrap="none">
            <a:spAutoFit/>
          </a:bodyPr>
          <a:lstStyle/>
          <a:p>
            <a:r>
              <a:rPr lang="en-US"/>
              <a:t>MacFaul (2004). Trends in asthma hospitalization: is this related to</a:t>
            </a:r>
          </a:p>
          <a:p>
            <a:r>
              <a:rPr lang="en-US"/>
              <a:t> prevention inhaler use? </a:t>
            </a:r>
            <a:r>
              <a:rPr lang="en-US" i="1"/>
              <a:t>Arch Dis Child </a:t>
            </a:r>
            <a:r>
              <a:rPr lang="en-US"/>
              <a:t>89:1158-1160.</a:t>
            </a:r>
          </a:p>
        </p:txBody>
      </p:sp>
      <p:pic>
        <p:nvPicPr>
          <p:cNvPr id="41988" name="Picture 2" descr="http://adc.bmj.com/content/89/12/1158/F1.large.jpg"/>
          <p:cNvPicPr>
            <a:picLocks noChangeAspect="1" noChangeArrowheads="1"/>
          </p:cNvPicPr>
          <p:nvPr/>
        </p:nvPicPr>
        <p:blipFill>
          <a:blip r:embed="rId2" cstate="print"/>
          <a:srcRect/>
          <a:stretch>
            <a:fillRect/>
          </a:stretch>
        </p:blipFill>
        <p:spPr bwMode="auto">
          <a:xfrm>
            <a:off x="1524000" y="914400"/>
            <a:ext cx="5915025" cy="5124450"/>
          </a:xfrm>
          <a:prstGeom prst="rect">
            <a:avLst/>
          </a:prstGeom>
          <a:noFill/>
          <a:ln w="9525">
            <a:noFill/>
            <a:miter lim="800000"/>
            <a:headEnd/>
            <a:tailEnd/>
          </a:ln>
        </p:spPr>
      </p:pic>
      <p:sp>
        <p:nvSpPr>
          <p:cNvPr id="6" name="Title 1"/>
          <p:cNvSpPr txBox="1">
            <a:spLocks/>
          </p:cNvSpPr>
          <p:nvPr/>
        </p:nvSpPr>
        <p:spPr bwMode="auto">
          <a:xfrm>
            <a:off x="1524000" y="190500"/>
            <a:ext cx="7010400" cy="800100"/>
          </a:xfrm>
          <a:prstGeom prst="rect">
            <a:avLst/>
          </a:prstGeom>
          <a:noFill/>
          <a:ln w="9525">
            <a:noFill/>
            <a:miter lim="800000"/>
            <a:headEnd/>
            <a:tailEnd/>
          </a:ln>
        </p:spPr>
        <p:txBody>
          <a:bodyPr anchor="ctr"/>
          <a:lstStyle/>
          <a:p>
            <a:pPr eaLnBrk="0" hangingPunct="0">
              <a:defRPr/>
            </a:pPr>
            <a:r>
              <a:rPr lang="en-US" sz="3600" kern="0">
                <a:solidFill>
                  <a:srgbClr val="800000"/>
                </a:solidFill>
                <a:latin typeface="+mj-lt"/>
                <a:ea typeface="+mj-ea"/>
                <a:cs typeface="+mj-cs"/>
              </a:rPr>
              <a:t>Suggesting Causality</a:t>
            </a:r>
            <a:endParaRPr lang="en-US" sz="3600" kern="0" dirty="0">
              <a:solidFill>
                <a:srgbClr val="800000"/>
              </a:solidFill>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p>
            <a:fld id="{8A0ADDF7-8018-4030-A193-97FC70E46667}" type="slidenum">
              <a:rPr lang="en-US" smtClean="0">
                <a:latin typeface="Arial" charset="0"/>
              </a:rPr>
              <a:pPr/>
              <a:t>40</a:t>
            </a:fld>
            <a:endParaRPr lang="en-US" smtClean="0">
              <a:latin typeface="Arial" charset="0"/>
            </a:endParaRPr>
          </a:p>
        </p:txBody>
      </p:sp>
      <p:pic>
        <p:nvPicPr>
          <p:cNvPr id="43011" name="Picture 2"/>
          <p:cNvPicPr>
            <a:picLocks noChangeAspect="1" noChangeArrowheads="1"/>
          </p:cNvPicPr>
          <p:nvPr/>
        </p:nvPicPr>
        <p:blipFill>
          <a:blip r:embed="rId2" cstate="print"/>
          <a:srcRect/>
          <a:stretch>
            <a:fillRect/>
          </a:stretch>
        </p:blipFill>
        <p:spPr bwMode="auto">
          <a:xfrm>
            <a:off x="457200" y="533400"/>
            <a:ext cx="8031163" cy="56515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Principle 3: Multivariate Analysis</a:t>
            </a:r>
          </a:p>
        </p:txBody>
      </p:sp>
      <p:sp>
        <p:nvSpPr>
          <p:cNvPr id="44035" name="Content Placeholder 4"/>
          <p:cNvSpPr>
            <a:spLocks noGrp="1"/>
          </p:cNvSpPr>
          <p:nvPr>
            <p:ph idx="1"/>
          </p:nvPr>
        </p:nvSpPr>
        <p:spPr>
          <a:xfrm>
            <a:off x="457200" y="1447800"/>
            <a:ext cx="8382000" cy="4114800"/>
          </a:xfrm>
        </p:spPr>
        <p:txBody>
          <a:bodyPr/>
          <a:lstStyle/>
          <a:p>
            <a:pPr algn="ctr"/>
            <a:r>
              <a:rPr lang="en-US" sz="3200" b="1" i="1" dirty="0" smtClean="0">
                <a:solidFill>
                  <a:srgbClr val="3333CC"/>
                </a:solidFill>
              </a:rPr>
              <a:t>Show more than 1 or 2 variables</a:t>
            </a:r>
          </a:p>
          <a:p>
            <a:endParaRPr lang="en-US" sz="1600" b="1" i="1" dirty="0" smtClean="0">
              <a:solidFill>
                <a:srgbClr val="3333CC"/>
              </a:solidFill>
            </a:endParaRPr>
          </a:p>
          <a:p>
            <a:pPr>
              <a:buFont typeface="Wingdings" pitchFamily="2" charset="2"/>
              <a:buChar char="§"/>
            </a:pPr>
            <a:r>
              <a:rPr lang="en-US" sz="3200" dirty="0" smtClean="0"/>
              <a:t>Use stratification to show differences across groups</a:t>
            </a:r>
          </a:p>
          <a:p>
            <a:pPr>
              <a:buFont typeface="Wingdings" pitchFamily="2" charset="2"/>
              <a:buChar char="§"/>
            </a:pPr>
            <a:r>
              <a:rPr lang="en-US" sz="3200" dirty="0" smtClean="0"/>
              <a:t>Use regression modeling when appropriate to capture multivariable nature of problem</a:t>
            </a:r>
          </a:p>
          <a:p>
            <a:pPr>
              <a:buFont typeface="Wingdings" pitchFamily="2" charset="2"/>
              <a:buChar char="§"/>
            </a:pPr>
            <a:r>
              <a:rPr lang="en-US" sz="3200" dirty="0" smtClean="0"/>
              <a:t>Use and communicate adjustment procedures </a:t>
            </a:r>
          </a:p>
          <a:p>
            <a:pPr>
              <a:buFont typeface="Wingdings" pitchFamily="2" charset="2"/>
              <a:buChar char="§"/>
            </a:pPr>
            <a:endParaRPr lang="en-US" sz="3200" dirty="0" smtClean="0"/>
          </a:p>
        </p:txBody>
      </p:sp>
      <p:sp>
        <p:nvSpPr>
          <p:cNvPr id="44036" name="Slide Number Placeholder 2"/>
          <p:cNvSpPr>
            <a:spLocks noGrp="1"/>
          </p:cNvSpPr>
          <p:nvPr>
            <p:ph type="sldNum" sz="quarter" idx="10"/>
          </p:nvPr>
        </p:nvSpPr>
        <p:spPr>
          <a:noFill/>
        </p:spPr>
        <p:txBody>
          <a:bodyPr/>
          <a:lstStyle/>
          <a:p>
            <a:fld id="{EDA2D905-559F-4C9F-9D10-7F771FCDB540}" type="slidenum">
              <a:rPr lang="en-US" smtClean="0">
                <a:latin typeface="Arial" charset="0"/>
              </a:rPr>
              <a:pPr/>
              <a:t>41</a:t>
            </a:fld>
            <a:endParaRPr 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0" y="190500"/>
            <a:ext cx="7620000" cy="723900"/>
          </a:xfrm>
        </p:spPr>
        <p:txBody>
          <a:bodyPr/>
          <a:lstStyle/>
          <a:p>
            <a:r>
              <a:rPr lang="en-US" smtClean="0">
                <a:solidFill>
                  <a:srgbClr val="800000"/>
                </a:solidFill>
              </a:rPr>
              <a:t>Multivariable Analysis - Stratification</a:t>
            </a:r>
          </a:p>
        </p:txBody>
      </p:sp>
      <p:sp>
        <p:nvSpPr>
          <p:cNvPr id="45059" name="Slide Number Placeholder 2"/>
          <p:cNvSpPr>
            <a:spLocks noGrp="1"/>
          </p:cNvSpPr>
          <p:nvPr>
            <p:ph type="sldNum" sz="quarter" idx="10"/>
          </p:nvPr>
        </p:nvSpPr>
        <p:spPr>
          <a:noFill/>
        </p:spPr>
        <p:txBody>
          <a:bodyPr/>
          <a:lstStyle/>
          <a:p>
            <a:fld id="{0F9B2C7A-EA92-491E-8A7D-3C1740870D3E}" type="slidenum">
              <a:rPr lang="en-US" smtClean="0">
                <a:latin typeface="Arial" charset="0"/>
              </a:rPr>
              <a:pPr/>
              <a:t>42</a:t>
            </a:fld>
            <a:endParaRPr lang="en-US" smtClean="0">
              <a:latin typeface="Arial" charset="0"/>
            </a:endParaRPr>
          </a:p>
        </p:txBody>
      </p:sp>
      <p:pic>
        <p:nvPicPr>
          <p:cNvPr id="45060" name="Picture 4"/>
          <p:cNvPicPr>
            <a:picLocks noChangeAspect="1" noChangeArrowheads="1"/>
          </p:cNvPicPr>
          <p:nvPr/>
        </p:nvPicPr>
        <p:blipFill>
          <a:blip r:embed="rId2" cstate="print"/>
          <a:srcRect/>
          <a:stretch>
            <a:fillRect/>
          </a:stretch>
        </p:blipFill>
        <p:spPr bwMode="auto">
          <a:xfrm>
            <a:off x="228600" y="704850"/>
            <a:ext cx="8543925" cy="6153150"/>
          </a:xfrm>
          <a:prstGeom prst="rect">
            <a:avLst/>
          </a:prstGeom>
          <a:noFill/>
          <a:ln w="12700">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A9AD393F-F8AE-4255-B7B3-923F6A4A11D3}" type="slidenum">
              <a:rPr lang="en-US" smtClean="0">
                <a:latin typeface="Arial" charset="0"/>
              </a:rPr>
              <a:pPr/>
              <a:t>43</a:t>
            </a:fld>
            <a:endParaRPr lang="en-US" smtClean="0">
              <a:latin typeface="Arial" charset="0"/>
            </a:endParaRPr>
          </a:p>
        </p:txBody>
      </p:sp>
      <p:sp>
        <p:nvSpPr>
          <p:cNvPr id="46083" name="Rectangle 2"/>
          <p:cNvSpPr>
            <a:spLocks noGrp="1" noChangeArrowheads="1"/>
          </p:cNvSpPr>
          <p:nvPr>
            <p:ph type="title"/>
          </p:nvPr>
        </p:nvSpPr>
        <p:spPr>
          <a:xfrm>
            <a:off x="1524000" y="190500"/>
            <a:ext cx="7239000" cy="1409700"/>
          </a:xfrm>
        </p:spPr>
        <p:txBody>
          <a:bodyPr/>
          <a:lstStyle/>
          <a:p>
            <a:pPr eaLnBrk="1" hangingPunct="1"/>
            <a:r>
              <a:rPr lang="en-US" dirty="0" smtClean="0"/>
              <a:t>Presenting Results of Multivariable Models in Charts</a:t>
            </a:r>
          </a:p>
        </p:txBody>
      </p:sp>
      <p:sp>
        <p:nvSpPr>
          <p:cNvPr id="46084" name="Rectangle 3"/>
          <p:cNvSpPr>
            <a:spLocks noGrp="1" noChangeArrowheads="1"/>
          </p:cNvSpPr>
          <p:nvPr>
            <p:ph type="body" idx="1"/>
          </p:nvPr>
        </p:nvSpPr>
        <p:spPr/>
        <p:txBody>
          <a:bodyPr/>
          <a:lstStyle/>
          <a:p>
            <a:pPr marL="0" indent="0" eaLnBrk="1" hangingPunct="1">
              <a:lnSpc>
                <a:spcPct val="90000"/>
              </a:lnSpc>
              <a:buSzTx/>
              <a:buFontTx/>
              <a:buNone/>
            </a:pPr>
            <a:endParaRPr lang="en-US" sz="1800" smtClean="0"/>
          </a:p>
          <a:p>
            <a:pPr marL="400050" lvl="1" eaLnBrk="1" hangingPunct="1">
              <a:lnSpc>
                <a:spcPct val="90000"/>
              </a:lnSpc>
              <a:buClr>
                <a:schemeClr val="hlink"/>
              </a:buClr>
              <a:buSzTx/>
              <a:buFontTx/>
              <a:buChar char="o"/>
            </a:pPr>
            <a:r>
              <a:rPr lang="en-US" smtClean="0"/>
              <a:t>Present a series of adjusted ratio measures (OR, RR, HR, etc) on one </a:t>
            </a:r>
            <a:r>
              <a:rPr lang="en-US" b="1" i="1" smtClean="0"/>
              <a:t>chart</a:t>
            </a:r>
            <a:r>
              <a:rPr lang="en-US" smtClean="0"/>
              <a:t> for comparison</a:t>
            </a:r>
          </a:p>
          <a:p>
            <a:pPr marL="400050" lvl="1" eaLnBrk="1" hangingPunct="1">
              <a:lnSpc>
                <a:spcPct val="90000"/>
              </a:lnSpc>
              <a:buClr>
                <a:schemeClr val="hlink"/>
              </a:buClr>
              <a:buSzTx/>
              <a:buFontTx/>
              <a:buChar char="o"/>
            </a:pPr>
            <a:endParaRPr lang="en-US" sz="1800" smtClean="0"/>
          </a:p>
          <a:p>
            <a:pPr marL="400050" lvl="1" eaLnBrk="1" hangingPunct="1">
              <a:lnSpc>
                <a:spcPct val="90000"/>
              </a:lnSpc>
              <a:buClr>
                <a:schemeClr val="hlink"/>
              </a:buClr>
              <a:buSzTx/>
              <a:buFontTx/>
              <a:buChar char="o"/>
            </a:pPr>
            <a:r>
              <a:rPr lang="en-US" smtClean="0"/>
              <a:t>The scale is different for ratio measures that are less than one (protective factors) versus those that are greater than one</a:t>
            </a:r>
          </a:p>
          <a:p>
            <a:pPr marL="400050" lvl="1" eaLnBrk="1" hangingPunct="1">
              <a:lnSpc>
                <a:spcPct val="90000"/>
              </a:lnSpc>
              <a:buClr>
                <a:schemeClr val="hlink"/>
              </a:buClr>
              <a:buSzTx/>
              <a:buFontTx/>
              <a:buChar char="o"/>
            </a:pPr>
            <a:endParaRPr lang="en-US" sz="2000" smtClean="0"/>
          </a:p>
          <a:p>
            <a:pPr marL="400050" lvl="1" eaLnBrk="1" hangingPunct="1">
              <a:lnSpc>
                <a:spcPct val="90000"/>
              </a:lnSpc>
              <a:buClr>
                <a:schemeClr val="hlink"/>
              </a:buClr>
              <a:buSzTx/>
              <a:buFontTx/>
              <a:buChar char="o"/>
            </a:pPr>
            <a:r>
              <a:rPr lang="en-US" smtClean="0"/>
              <a:t>Include error bars to represent both the precision of the estimate (width of the confidence intervals) and the significance level of the estimate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0"/>
          </p:nvPr>
        </p:nvSpPr>
        <p:spPr>
          <a:noFill/>
        </p:spPr>
        <p:txBody>
          <a:bodyPr/>
          <a:lstStyle/>
          <a:p>
            <a:fld id="{D48FBA98-0496-4C86-B608-41715A4BE16D}" type="slidenum">
              <a:rPr lang="en-US" smtClean="0">
                <a:latin typeface="Arial" charset="0"/>
              </a:rPr>
              <a:pPr/>
              <a:t>44</a:t>
            </a:fld>
            <a:endParaRPr lang="en-US" smtClean="0">
              <a:latin typeface="Arial" charset="0"/>
            </a:endParaRPr>
          </a:p>
        </p:txBody>
      </p:sp>
      <p:sp>
        <p:nvSpPr>
          <p:cNvPr id="47107" name="AutoShape 2"/>
          <p:cNvSpPr>
            <a:spLocks noChangeAspect="1" noChangeArrowheads="1"/>
          </p:cNvSpPr>
          <p:nvPr/>
        </p:nvSpPr>
        <p:spPr bwMode="auto">
          <a:xfrm rot="5400000">
            <a:off x="2781300" y="-114300"/>
            <a:ext cx="6096000" cy="6477000"/>
          </a:xfrm>
          <a:prstGeom prst="rect">
            <a:avLst/>
          </a:prstGeom>
          <a:noFill/>
          <a:ln w="9525">
            <a:noFill/>
            <a:miter lim="800000"/>
            <a:headEnd/>
            <a:tailEnd/>
          </a:ln>
        </p:spPr>
        <p:txBody>
          <a:bodyPr/>
          <a:lstStyle/>
          <a:p>
            <a:pPr eaLnBrk="0" hangingPunct="0"/>
            <a:endParaRPr lang="en-US"/>
          </a:p>
        </p:txBody>
      </p:sp>
      <p:sp>
        <p:nvSpPr>
          <p:cNvPr id="47108" name="Rectangle 3"/>
          <p:cNvSpPr>
            <a:spLocks noChangeArrowheads="1"/>
          </p:cNvSpPr>
          <p:nvPr/>
        </p:nvSpPr>
        <p:spPr bwMode="auto">
          <a:xfrm rot="5400000">
            <a:off x="3008313" y="-198438"/>
            <a:ext cx="5646738" cy="6335713"/>
          </a:xfrm>
          <a:prstGeom prst="rect">
            <a:avLst/>
          </a:prstGeom>
          <a:solidFill>
            <a:srgbClr val="EAF2F3"/>
          </a:solidFill>
          <a:ln w="9525">
            <a:noFill/>
            <a:miter lim="800000"/>
            <a:headEnd/>
            <a:tailEnd/>
          </a:ln>
        </p:spPr>
        <p:txBody>
          <a:bodyPr/>
          <a:lstStyle/>
          <a:p>
            <a:pPr eaLnBrk="0" hangingPunct="0"/>
            <a:endParaRPr lang="en-US"/>
          </a:p>
        </p:txBody>
      </p:sp>
      <p:sp>
        <p:nvSpPr>
          <p:cNvPr id="47109" name="Rectangle 4"/>
          <p:cNvSpPr>
            <a:spLocks noChangeArrowheads="1"/>
          </p:cNvSpPr>
          <p:nvPr/>
        </p:nvSpPr>
        <p:spPr bwMode="auto">
          <a:xfrm rot="5400000">
            <a:off x="1332707" y="-1180307"/>
            <a:ext cx="6324600" cy="8990013"/>
          </a:xfrm>
          <a:prstGeom prst="rect">
            <a:avLst/>
          </a:prstGeom>
          <a:solidFill>
            <a:srgbClr val="EAF2F3"/>
          </a:solidFill>
          <a:ln w="6350">
            <a:solidFill>
              <a:srgbClr val="EAF2F3"/>
            </a:solidFill>
            <a:miter lim="800000"/>
            <a:headEnd/>
            <a:tailEnd/>
          </a:ln>
        </p:spPr>
        <p:txBody>
          <a:bodyPr/>
          <a:lstStyle/>
          <a:p>
            <a:pPr eaLnBrk="0" hangingPunct="0"/>
            <a:endParaRPr lang="en-US"/>
          </a:p>
        </p:txBody>
      </p:sp>
      <p:sp>
        <p:nvSpPr>
          <p:cNvPr id="47110" name="Rectangle 5"/>
          <p:cNvSpPr>
            <a:spLocks noChangeArrowheads="1"/>
          </p:cNvSpPr>
          <p:nvPr/>
        </p:nvSpPr>
        <p:spPr bwMode="auto">
          <a:xfrm rot="5400000">
            <a:off x="3609975" y="657225"/>
            <a:ext cx="5024438" cy="5233988"/>
          </a:xfrm>
          <a:prstGeom prst="rect">
            <a:avLst/>
          </a:prstGeom>
          <a:solidFill>
            <a:srgbClr val="FFFFFF"/>
          </a:solidFill>
          <a:ln w="6350">
            <a:solidFill>
              <a:srgbClr val="FFFFFF"/>
            </a:solidFill>
            <a:miter lim="800000"/>
            <a:headEnd/>
            <a:tailEnd/>
          </a:ln>
        </p:spPr>
        <p:txBody>
          <a:bodyPr/>
          <a:lstStyle/>
          <a:p>
            <a:pPr eaLnBrk="0" hangingPunct="0"/>
            <a:endParaRPr lang="en-US"/>
          </a:p>
        </p:txBody>
      </p:sp>
      <p:sp>
        <p:nvSpPr>
          <p:cNvPr id="47111" name="Line 6"/>
          <p:cNvSpPr>
            <a:spLocks noChangeShapeType="1"/>
          </p:cNvSpPr>
          <p:nvPr/>
        </p:nvSpPr>
        <p:spPr bwMode="auto">
          <a:xfrm rot="5400000">
            <a:off x="2352675" y="3395663"/>
            <a:ext cx="5256213" cy="1587"/>
          </a:xfrm>
          <a:prstGeom prst="line">
            <a:avLst/>
          </a:prstGeom>
          <a:noFill/>
          <a:ln w="12065">
            <a:solidFill>
              <a:srgbClr val="EAF2F3"/>
            </a:solidFill>
            <a:round/>
            <a:headEnd/>
            <a:tailEnd/>
          </a:ln>
        </p:spPr>
        <p:txBody>
          <a:bodyPr/>
          <a:lstStyle/>
          <a:p>
            <a:endParaRPr lang="en-US"/>
          </a:p>
        </p:txBody>
      </p:sp>
      <p:sp>
        <p:nvSpPr>
          <p:cNvPr id="47112" name="Line 7"/>
          <p:cNvSpPr>
            <a:spLocks noChangeShapeType="1"/>
          </p:cNvSpPr>
          <p:nvPr/>
        </p:nvSpPr>
        <p:spPr bwMode="auto">
          <a:xfrm rot="5400000">
            <a:off x="4213225" y="3395663"/>
            <a:ext cx="5256213" cy="1587"/>
          </a:xfrm>
          <a:prstGeom prst="line">
            <a:avLst/>
          </a:prstGeom>
          <a:noFill/>
          <a:ln w="12065">
            <a:solidFill>
              <a:srgbClr val="EAF2F3"/>
            </a:solidFill>
            <a:round/>
            <a:headEnd/>
            <a:tailEnd/>
          </a:ln>
        </p:spPr>
        <p:txBody>
          <a:bodyPr/>
          <a:lstStyle/>
          <a:p>
            <a:endParaRPr lang="en-US"/>
          </a:p>
        </p:txBody>
      </p:sp>
      <p:sp>
        <p:nvSpPr>
          <p:cNvPr id="47113" name="Line 8"/>
          <p:cNvSpPr>
            <a:spLocks noChangeShapeType="1"/>
          </p:cNvSpPr>
          <p:nvPr/>
        </p:nvSpPr>
        <p:spPr bwMode="auto">
          <a:xfrm rot="5400000">
            <a:off x="5080793" y="3396457"/>
            <a:ext cx="5256213" cy="0"/>
          </a:xfrm>
          <a:prstGeom prst="line">
            <a:avLst/>
          </a:prstGeom>
          <a:noFill/>
          <a:ln w="12065">
            <a:solidFill>
              <a:srgbClr val="EAF2F3"/>
            </a:solidFill>
            <a:round/>
            <a:headEnd/>
            <a:tailEnd/>
          </a:ln>
        </p:spPr>
        <p:txBody>
          <a:bodyPr/>
          <a:lstStyle/>
          <a:p>
            <a:endParaRPr lang="en-US"/>
          </a:p>
        </p:txBody>
      </p:sp>
      <p:sp>
        <p:nvSpPr>
          <p:cNvPr id="47114" name="Line 9"/>
          <p:cNvSpPr>
            <a:spLocks noChangeShapeType="1"/>
          </p:cNvSpPr>
          <p:nvPr/>
        </p:nvSpPr>
        <p:spPr bwMode="auto">
          <a:xfrm rot="5400000">
            <a:off x="5648325" y="3395663"/>
            <a:ext cx="5256213" cy="1587"/>
          </a:xfrm>
          <a:prstGeom prst="line">
            <a:avLst/>
          </a:prstGeom>
          <a:noFill/>
          <a:ln w="12065">
            <a:solidFill>
              <a:srgbClr val="EAF2F3"/>
            </a:solidFill>
            <a:round/>
            <a:headEnd/>
            <a:tailEnd/>
          </a:ln>
        </p:spPr>
        <p:txBody>
          <a:bodyPr/>
          <a:lstStyle/>
          <a:p>
            <a:endParaRPr lang="en-US"/>
          </a:p>
        </p:txBody>
      </p:sp>
      <p:sp>
        <p:nvSpPr>
          <p:cNvPr id="47115" name="Line 10"/>
          <p:cNvSpPr>
            <a:spLocks noChangeShapeType="1"/>
          </p:cNvSpPr>
          <p:nvPr/>
        </p:nvSpPr>
        <p:spPr bwMode="auto">
          <a:xfrm rot="5400000">
            <a:off x="3644900" y="3282950"/>
            <a:ext cx="5029200" cy="0"/>
          </a:xfrm>
          <a:prstGeom prst="line">
            <a:avLst/>
          </a:prstGeom>
          <a:noFill/>
          <a:ln w="21590">
            <a:solidFill>
              <a:srgbClr val="C10534"/>
            </a:solidFill>
            <a:round/>
            <a:headEnd/>
            <a:tailEnd/>
          </a:ln>
        </p:spPr>
        <p:txBody>
          <a:bodyPr/>
          <a:lstStyle/>
          <a:p>
            <a:endParaRPr lang="en-US"/>
          </a:p>
        </p:txBody>
      </p:sp>
      <p:grpSp>
        <p:nvGrpSpPr>
          <p:cNvPr id="47116" name="Group 11"/>
          <p:cNvGrpSpPr>
            <a:grpSpLocks/>
          </p:cNvGrpSpPr>
          <p:nvPr/>
        </p:nvGrpSpPr>
        <p:grpSpPr bwMode="auto">
          <a:xfrm rot="5400000">
            <a:off x="6155532" y="348456"/>
            <a:ext cx="355600" cy="2147887"/>
            <a:chOff x="1195" y="1512"/>
            <a:chExt cx="336" cy="1954"/>
          </a:xfrm>
        </p:grpSpPr>
        <p:grpSp>
          <p:nvGrpSpPr>
            <p:cNvPr id="47187" name="Group 12"/>
            <p:cNvGrpSpPr>
              <a:grpSpLocks/>
            </p:cNvGrpSpPr>
            <p:nvPr/>
          </p:nvGrpSpPr>
          <p:grpSpPr bwMode="auto">
            <a:xfrm>
              <a:off x="1195" y="1512"/>
              <a:ext cx="86" cy="1954"/>
              <a:chOff x="1195" y="1512"/>
              <a:chExt cx="86" cy="1954"/>
            </a:xfrm>
          </p:grpSpPr>
          <p:sp>
            <p:nvSpPr>
              <p:cNvPr id="47193" name="Oval 13"/>
              <p:cNvSpPr>
                <a:spLocks noChangeArrowheads="1"/>
              </p:cNvSpPr>
              <p:nvPr/>
            </p:nvSpPr>
            <p:spPr bwMode="auto">
              <a:xfrm>
                <a:off x="1195" y="2447"/>
                <a:ext cx="82" cy="82"/>
              </a:xfrm>
              <a:prstGeom prst="ellipse">
                <a:avLst/>
              </a:prstGeom>
              <a:solidFill>
                <a:srgbClr val="3366FF"/>
              </a:solidFill>
              <a:ln w="12065">
                <a:solidFill>
                  <a:srgbClr val="3366FF"/>
                </a:solidFill>
                <a:round/>
                <a:headEnd/>
                <a:tailEnd/>
              </a:ln>
            </p:spPr>
            <p:txBody>
              <a:bodyPr/>
              <a:lstStyle/>
              <a:p>
                <a:pPr eaLnBrk="0" hangingPunct="0"/>
                <a:endParaRPr lang="en-US"/>
              </a:p>
            </p:txBody>
          </p:sp>
          <p:sp>
            <p:nvSpPr>
              <p:cNvPr id="47194" name="Line 14"/>
              <p:cNvSpPr>
                <a:spLocks noChangeShapeType="1"/>
              </p:cNvSpPr>
              <p:nvPr/>
            </p:nvSpPr>
            <p:spPr bwMode="auto">
              <a:xfrm>
                <a:off x="1238" y="1512"/>
                <a:ext cx="1" cy="1953"/>
              </a:xfrm>
              <a:prstGeom prst="line">
                <a:avLst/>
              </a:prstGeom>
              <a:noFill/>
              <a:ln w="21590">
                <a:solidFill>
                  <a:srgbClr val="3366FF"/>
                </a:solidFill>
                <a:round/>
                <a:headEnd/>
                <a:tailEnd/>
              </a:ln>
            </p:spPr>
            <p:txBody>
              <a:bodyPr/>
              <a:lstStyle/>
              <a:p>
                <a:endParaRPr lang="en-US"/>
              </a:p>
            </p:txBody>
          </p:sp>
          <p:sp>
            <p:nvSpPr>
              <p:cNvPr id="47195" name="Line 15"/>
              <p:cNvSpPr>
                <a:spLocks noChangeShapeType="1"/>
              </p:cNvSpPr>
              <p:nvPr/>
            </p:nvSpPr>
            <p:spPr bwMode="auto">
              <a:xfrm>
                <a:off x="1195" y="3465"/>
                <a:ext cx="86" cy="1"/>
              </a:xfrm>
              <a:prstGeom prst="line">
                <a:avLst/>
              </a:prstGeom>
              <a:noFill/>
              <a:ln w="12065">
                <a:solidFill>
                  <a:srgbClr val="3366FF"/>
                </a:solidFill>
                <a:round/>
                <a:headEnd/>
                <a:tailEnd/>
              </a:ln>
            </p:spPr>
            <p:txBody>
              <a:bodyPr/>
              <a:lstStyle/>
              <a:p>
                <a:endParaRPr lang="en-US"/>
              </a:p>
            </p:txBody>
          </p:sp>
          <p:sp>
            <p:nvSpPr>
              <p:cNvPr id="47196" name="Line 16"/>
              <p:cNvSpPr>
                <a:spLocks noChangeShapeType="1"/>
              </p:cNvSpPr>
              <p:nvPr/>
            </p:nvSpPr>
            <p:spPr bwMode="auto">
              <a:xfrm>
                <a:off x="1195" y="1512"/>
                <a:ext cx="86" cy="1"/>
              </a:xfrm>
              <a:prstGeom prst="line">
                <a:avLst/>
              </a:prstGeom>
              <a:noFill/>
              <a:ln w="12065">
                <a:solidFill>
                  <a:srgbClr val="3366FF"/>
                </a:solidFill>
                <a:round/>
                <a:headEnd/>
                <a:tailEnd/>
              </a:ln>
            </p:spPr>
            <p:txBody>
              <a:bodyPr/>
              <a:lstStyle/>
              <a:p>
                <a:endParaRPr lang="en-US"/>
              </a:p>
            </p:txBody>
          </p:sp>
        </p:grpSp>
        <p:grpSp>
          <p:nvGrpSpPr>
            <p:cNvPr id="47188" name="Group 17"/>
            <p:cNvGrpSpPr>
              <a:grpSpLocks/>
            </p:cNvGrpSpPr>
            <p:nvPr/>
          </p:nvGrpSpPr>
          <p:grpSpPr bwMode="auto">
            <a:xfrm>
              <a:off x="1440" y="2054"/>
              <a:ext cx="91" cy="394"/>
              <a:chOff x="1651" y="2054"/>
              <a:chExt cx="91" cy="394"/>
            </a:xfrm>
          </p:grpSpPr>
          <p:sp>
            <p:nvSpPr>
              <p:cNvPr id="47189" name="Oval 18"/>
              <p:cNvSpPr>
                <a:spLocks noChangeArrowheads="1"/>
              </p:cNvSpPr>
              <p:nvPr/>
            </p:nvSpPr>
            <p:spPr bwMode="auto">
              <a:xfrm>
                <a:off x="1656" y="2203"/>
                <a:ext cx="81" cy="86"/>
              </a:xfrm>
              <a:prstGeom prst="ellipse">
                <a:avLst/>
              </a:prstGeom>
              <a:solidFill>
                <a:srgbClr val="99CC00"/>
              </a:solidFill>
              <a:ln w="12065">
                <a:solidFill>
                  <a:srgbClr val="99CC00"/>
                </a:solidFill>
                <a:round/>
                <a:headEnd/>
                <a:tailEnd/>
              </a:ln>
            </p:spPr>
            <p:txBody>
              <a:bodyPr/>
              <a:lstStyle/>
              <a:p>
                <a:pPr eaLnBrk="0" hangingPunct="0"/>
                <a:endParaRPr lang="en-US"/>
              </a:p>
            </p:txBody>
          </p:sp>
          <p:sp>
            <p:nvSpPr>
              <p:cNvPr id="47190" name="Line 19"/>
              <p:cNvSpPr>
                <a:spLocks noChangeShapeType="1"/>
              </p:cNvSpPr>
              <p:nvPr/>
            </p:nvSpPr>
            <p:spPr bwMode="auto">
              <a:xfrm>
                <a:off x="1699" y="2054"/>
                <a:ext cx="1" cy="393"/>
              </a:xfrm>
              <a:prstGeom prst="line">
                <a:avLst/>
              </a:prstGeom>
              <a:noFill/>
              <a:ln w="21590">
                <a:solidFill>
                  <a:srgbClr val="99CC00"/>
                </a:solidFill>
                <a:round/>
                <a:headEnd/>
                <a:tailEnd/>
              </a:ln>
            </p:spPr>
            <p:txBody>
              <a:bodyPr/>
              <a:lstStyle/>
              <a:p>
                <a:endParaRPr lang="en-US"/>
              </a:p>
            </p:txBody>
          </p:sp>
          <p:sp>
            <p:nvSpPr>
              <p:cNvPr id="47191" name="Line 20"/>
              <p:cNvSpPr>
                <a:spLocks noChangeShapeType="1"/>
              </p:cNvSpPr>
              <p:nvPr/>
            </p:nvSpPr>
            <p:spPr bwMode="auto">
              <a:xfrm>
                <a:off x="1651" y="2447"/>
                <a:ext cx="91" cy="1"/>
              </a:xfrm>
              <a:prstGeom prst="line">
                <a:avLst/>
              </a:prstGeom>
              <a:noFill/>
              <a:ln w="12065">
                <a:solidFill>
                  <a:srgbClr val="99CC00"/>
                </a:solidFill>
                <a:round/>
                <a:headEnd/>
                <a:tailEnd/>
              </a:ln>
            </p:spPr>
            <p:txBody>
              <a:bodyPr/>
              <a:lstStyle/>
              <a:p>
                <a:endParaRPr lang="en-US"/>
              </a:p>
            </p:txBody>
          </p:sp>
          <p:sp>
            <p:nvSpPr>
              <p:cNvPr id="47192" name="Line 21"/>
              <p:cNvSpPr>
                <a:spLocks noChangeShapeType="1"/>
              </p:cNvSpPr>
              <p:nvPr/>
            </p:nvSpPr>
            <p:spPr bwMode="auto">
              <a:xfrm>
                <a:off x="1651" y="2054"/>
                <a:ext cx="91" cy="1"/>
              </a:xfrm>
              <a:prstGeom prst="line">
                <a:avLst/>
              </a:prstGeom>
              <a:noFill/>
              <a:ln w="12065">
                <a:solidFill>
                  <a:srgbClr val="99CC00"/>
                </a:solidFill>
                <a:round/>
                <a:headEnd/>
                <a:tailEnd/>
              </a:ln>
            </p:spPr>
            <p:txBody>
              <a:bodyPr/>
              <a:lstStyle/>
              <a:p>
                <a:endParaRPr lang="en-US"/>
              </a:p>
            </p:txBody>
          </p:sp>
        </p:grpSp>
      </p:grpSp>
      <p:grpSp>
        <p:nvGrpSpPr>
          <p:cNvPr id="47117" name="Group 22"/>
          <p:cNvGrpSpPr>
            <a:grpSpLocks/>
          </p:cNvGrpSpPr>
          <p:nvPr/>
        </p:nvGrpSpPr>
        <p:grpSpPr bwMode="auto">
          <a:xfrm rot="5400000">
            <a:off x="5230813" y="604837"/>
            <a:ext cx="338138" cy="3471863"/>
            <a:chOff x="2112" y="1761"/>
            <a:chExt cx="320" cy="3159"/>
          </a:xfrm>
        </p:grpSpPr>
        <p:grpSp>
          <p:nvGrpSpPr>
            <p:cNvPr id="47177" name="Group 23"/>
            <p:cNvGrpSpPr>
              <a:grpSpLocks/>
            </p:cNvGrpSpPr>
            <p:nvPr/>
          </p:nvGrpSpPr>
          <p:grpSpPr bwMode="auto">
            <a:xfrm>
              <a:off x="2112" y="1761"/>
              <a:ext cx="86" cy="3159"/>
              <a:chOff x="2112" y="1761"/>
              <a:chExt cx="86" cy="3159"/>
            </a:xfrm>
          </p:grpSpPr>
          <p:sp>
            <p:nvSpPr>
              <p:cNvPr id="47183" name="Oval 24"/>
              <p:cNvSpPr>
                <a:spLocks noChangeArrowheads="1"/>
              </p:cNvSpPr>
              <p:nvPr/>
            </p:nvSpPr>
            <p:spPr bwMode="auto">
              <a:xfrm>
                <a:off x="2112" y="3297"/>
                <a:ext cx="86" cy="86"/>
              </a:xfrm>
              <a:prstGeom prst="ellipse">
                <a:avLst/>
              </a:prstGeom>
              <a:solidFill>
                <a:srgbClr val="3366FF"/>
              </a:solidFill>
              <a:ln w="12065">
                <a:solidFill>
                  <a:srgbClr val="3366FF"/>
                </a:solidFill>
                <a:round/>
                <a:headEnd/>
                <a:tailEnd/>
              </a:ln>
            </p:spPr>
            <p:txBody>
              <a:bodyPr/>
              <a:lstStyle/>
              <a:p>
                <a:pPr eaLnBrk="0" hangingPunct="0"/>
                <a:endParaRPr lang="en-US"/>
              </a:p>
            </p:txBody>
          </p:sp>
          <p:sp>
            <p:nvSpPr>
              <p:cNvPr id="47184" name="Line 25"/>
              <p:cNvSpPr>
                <a:spLocks noChangeShapeType="1"/>
              </p:cNvSpPr>
              <p:nvPr/>
            </p:nvSpPr>
            <p:spPr bwMode="auto">
              <a:xfrm>
                <a:off x="2155" y="1761"/>
                <a:ext cx="1" cy="3158"/>
              </a:xfrm>
              <a:prstGeom prst="line">
                <a:avLst/>
              </a:prstGeom>
              <a:noFill/>
              <a:ln w="21590">
                <a:solidFill>
                  <a:srgbClr val="3366FF"/>
                </a:solidFill>
                <a:round/>
                <a:headEnd/>
                <a:tailEnd/>
              </a:ln>
            </p:spPr>
            <p:txBody>
              <a:bodyPr/>
              <a:lstStyle/>
              <a:p>
                <a:endParaRPr lang="en-US"/>
              </a:p>
            </p:txBody>
          </p:sp>
          <p:sp>
            <p:nvSpPr>
              <p:cNvPr id="47185" name="Line 26"/>
              <p:cNvSpPr>
                <a:spLocks noChangeShapeType="1"/>
              </p:cNvSpPr>
              <p:nvPr/>
            </p:nvSpPr>
            <p:spPr bwMode="auto">
              <a:xfrm>
                <a:off x="2112" y="4919"/>
                <a:ext cx="86" cy="1"/>
              </a:xfrm>
              <a:prstGeom prst="line">
                <a:avLst/>
              </a:prstGeom>
              <a:noFill/>
              <a:ln w="12065">
                <a:solidFill>
                  <a:srgbClr val="3366FF"/>
                </a:solidFill>
                <a:round/>
                <a:headEnd/>
                <a:tailEnd/>
              </a:ln>
            </p:spPr>
            <p:txBody>
              <a:bodyPr/>
              <a:lstStyle/>
              <a:p>
                <a:endParaRPr lang="en-US"/>
              </a:p>
            </p:txBody>
          </p:sp>
          <p:sp>
            <p:nvSpPr>
              <p:cNvPr id="47186" name="Line 27"/>
              <p:cNvSpPr>
                <a:spLocks noChangeShapeType="1"/>
              </p:cNvSpPr>
              <p:nvPr/>
            </p:nvSpPr>
            <p:spPr bwMode="auto">
              <a:xfrm>
                <a:off x="2112" y="1761"/>
                <a:ext cx="86" cy="1"/>
              </a:xfrm>
              <a:prstGeom prst="line">
                <a:avLst/>
              </a:prstGeom>
              <a:noFill/>
              <a:ln w="12065">
                <a:solidFill>
                  <a:srgbClr val="3366FF"/>
                </a:solidFill>
                <a:round/>
                <a:headEnd/>
                <a:tailEnd/>
              </a:ln>
            </p:spPr>
            <p:txBody>
              <a:bodyPr/>
              <a:lstStyle/>
              <a:p>
                <a:endParaRPr lang="en-US"/>
              </a:p>
            </p:txBody>
          </p:sp>
        </p:grpSp>
        <p:grpSp>
          <p:nvGrpSpPr>
            <p:cNvPr id="47178" name="Group 28"/>
            <p:cNvGrpSpPr>
              <a:grpSpLocks/>
            </p:cNvGrpSpPr>
            <p:nvPr/>
          </p:nvGrpSpPr>
          <p:grpSpPr bwMode="auto">
            <a:xfrm>
              <a:off x="2340" y="2812"/>
              <a:ext cx="92" cy="654"/>
              <a:chOff x="2567" y="2812"/>
              <a:chExt cx="92" cy="654"/>
            </a:xfrm>
          </p:grpSpPr>
          <p:sp>
            <p:nvSpPr>
              <p:cNvPr id="47179" name="Oval 29"/>
              <p:cNvSpPr>
                <a:spLocks noChangeArrowheads="1"/>
              </p:cNvSpPr>
              <p:nvPr/>
            </p:nvSpPr>
            <p:spPr bwMode="auto">
              <a:xfrm>
                <a:off x="2572" y="3095"/>
                <a:ext cx="87" cy="82"/>
              </a:xfrm>
              <a:prstGeom prst="ellipse">
                <a:avLst/>
              </a:prstGeom>
              <a:solidFill>
                <a:srgbClr val="99CC00"/>
              </a:solidFill>
              <a:ln w="12065">
                <a:solidFill>
                  <a:srgbClr val="99CC00"/>
                </a:solidFill>
                <a:round/>
                <a:headEnd/>
                <a:tailEnd/>
              </a:ln>
            </p:spPr>
            <p:txBody>
              <a:bodyPr/>
              <a:lstStyle/>
              <a:p>
                <a:pPr eaLnBrk="0" hangingPunct="0"/>
                <a:endParaRPr lang="en-US"/>
              </a:p>
            </p:txBody>
          </p:sp>
          <p:sp>
            <p:nvSpPr>
              <p:cNvPr id="47180" name="Line 30"/>
              <p:cNvSpPr>
                <a:spLocks noChangeShapeType="1"/>
              </p:cNvSpPr>
              <p:nvPr/>
            </p:nvSpPr>
            <p:spPr bwMode="auto">
              <a:xfrm>
                <a:off x="2615" y="2812"/>
                <a:ext cx="1" cy="653"/>
              </a:xfrm>
              <a:prstGeom prst="line">
                <a:avLst/>
              </a:prstGeom>
              <a:noFill/>
              <a:ln w="21590">
                <a:solidFill>
                  <a:srgbClr val="99CC00"/>
                </a:solidFill>
                <a:round/>
                <a:headEnd/>
                <a:tailEnd/>
              </a:ln>
            </p:spPr>
            <p:txBody>
              <a:bodyPr/>
              <a:lstStyle/>
              <a:p>
                <a:endParaRPr lang="en-US"/>
              </a:p>
            </p:txBody>
          </p:sp>
          <p:sp>
            <p:nvSpPr>
              <p:cNvPr id="47181" name="Line 31"/>
              <p:cNvSpPr>
                <a:spLocks noChangeShapeType="1"/>
              </p:cNvSpPr>
              <p:nvPr/>
            </p:nvSpPr>
            <p:spPr bwMode="auto">
              <a:xfrm>
                <a:off x="2567" y="3465"/>
                <a:ext cx="92" cy="1"/>
              </a:xfrm>
              <a:prstGeom prst="line">
                <a:avLst/>
              </a:prstGeom>
              <a:noFill/>
              <a:ln w="12065">
                <a:solidFill>
                  <a:srgbClr val="99CC00"/>
                </a:solidFill>
                <a:round/>
                <a:headEnd/>
                <a:tailEnd/>
              </a:ln>
            </p:spPr>
            <p:txBody>
              <a:bodyPr/>
              <a:lstStyle/>
              <a:p>
                <a:endParaRPr lang="en-US"/>
              </a:p>
            </p:txBody>
          </p:sp>
          <p:sp>
            <p:nvSpPr>
              <p:cNvPr id="47182" name="Line 32"/>
              <p:cNvSpPr>
                <a:spLocks noChangeShapeType="1"/>
              </p:cNvSpPr>
              <p:nvPr/>
            </p:nvSpPr>
            <p:spPr bwMode="auto">
              <a:xfrm>
                <a:off x="2567" y="2812"/>
                <a:ext cx="92" cy="1"/>
              </a:xfrm>
              <a:prstGeom prst="line">
                <a:avLst/>
              </a:prstGeom>
              <a:noFill/>
              <a:ln w="12065">
                <a:solidFill>
                  <a:srgbClr val="99CC00"/>
                </a:solidFill>
                <a:round/>
                <a:headEnd/>
                <a:tailEnd/>
              </a:ln>
            </p:spPr>
            <p:txBody>
              <a:bodyPr/>
              <a:lstStyle/>
              <a:p>
                <a:endParaRPr lang="en-US"/>
              </a:p>
            </p:txBody>
          </p:sp>
        </p:grpSp>
      </p:grpSp>
      <p:grpSp>
        <p:nvGrpSpPr>
          <p:cNvPr id="47118" name="Group 33"/>
          <p:cNvGrpSpPr>
            <a:grpSpLocks/>
          </p:cNvGrpSpPr>
          <p:nvPr/>
        </p:nvGrpSpPr>
        <p:grpSpPr bwMode="auto">
          <a:xfrm rot="5400000">
            <a:off x="6034088" y="2443163"/>
            <a:ext cx="317500" cy="1809750"/>
            <a:chOff x="3028" y="1795"/>
            <a:chExt cx="298" cy="1647"/>
          </a:xfrm>
        </p:grpSpPr>
        <p:grpSp>
          <p:nvGrpSpPr>
            <p:cNvPr id="47167" name="Group 34"/>
            <p:cNvGrpSpPr>
              <a:grpSpLocks/>
            </p:cNvGrpSpPr>
            <p:nvPr/>
          </p:nvGrpSpPr>
          <p:grpSpPr bwMode="auto">
            <a:xfrm>
              <a:off x="3028" y="2006"/>
              <a:ext cx="87" cy="1436"/>
              <a:chOff x="3028" y="2006"/>
              <a:chExt cx="87" cy="1436"/>
            </a:xfrm>
          </p:grpSpPr>
          <p:sp>
            <p:nvSpPr>
              <p:cNvPr id="47173" name="Oval 35"/>
              <p:cNvSpPr>
                <a:spLocks noChangeArrowheads="1"/>
              </p:cNvSpPr>
              <p:nvPr/>
            </p:nvSpPr>
            <p:spPr bwMode="auto">
              <a:xfrm>
                <a:off x="3028" y="2673"/>
                <a:ext cx="82" cy="86"/>
              </a:xfrm>
              <a:prstGeom prst="ellipse">
                <a:avLst/>
              </a:prstGeom>
              <a:solidFill>
                <a:srgbClr val="3366FF"/>
              </a:solidFill>
              <a:ln w="12065">
                <a:solidFill>
                  <a:srgbClr val="3366FF"/>
                </a:solidFill>
                <a:round/>
                <a:headEnd/>
                <a:tailEnd/>
              </a:ln>
            </p:spPr>
            <p:txBody>
              <a:bodyPr/>
              <a:lstStyle/>
              <a:p>
                <a:pPr eaLnBrk="0" hangingPunct="0"/>
                <a:endParaRPr lang="en-US"/>
              </a:p>
            </p:txBody>
          </p:sp>
          <p:sp>
            <p:nvSpPr>
              <p:cNvPr id="47174" name="Line 36"/>
              <p:cNvSpPr>
                <a:spLocks noChangeShapeType="1"/>
              </p:cNvSpPr>
              <p:nvPr/>
            </p:nvSpPr>
            <p:spPr bwMode="auto">
              <a:xfrm>
                <a:off x="3071" y="2006"/>
                <a:ext cx="1" cy="1435"/>
              </a:xfrm>
              <a:prstGeom prst="line">
                <a:avLst/>
              </a:prstGeom>
              <a:noFill/>
              <a:ln w="21590">
                <a:solidFill>
                  <a:srgbClr val="3366FF"/>
                </a:solidFill>
                <a:round/>
                <a:headEnd/>
                <a:tailEnd/>
              </a:ln>
            </p:spPr>
            <p:txBody>
              <a:bodyPr/>
              <a:lstStyle/>
              <a:p>
                <a:endParaRPr lang="en-US"/>
              </a:p>
            </p:txBody>
          </p:sp>
          <p:sp>
            <p:nvSpPr>
              <p:cNvPr id="47175" name="Line 37"/>
              <p:cNvSpPr>
                <a:spLocks noChangeShapeType="1"/>
              </p:cNvSpPr>
              <p:nvPr/>
            </p:nvSpPr>
            <p:spPr bwMode="auto">
              <a:xfrm>
                <a:off x="3028" y="3441"/>
                <a:ext cx="87" cy="1"/>
              </a:xfrm>
              <a:prstGeom prst="line">
                <a:avLst/>
              </a:prstGeom>
              <a:noFill/>
              <a:ln w="12065">
                <a:solidFill>
                  <a:srgbClr val="3366FF"/>
                </a:solidFill>
                <a:round/>
                <a:headEnd/>
                <a:tailEnd/>
              </a:ln>
            </p:spPr>
            <p:txBody>
              <a:bodyPr/>
              <a:lstStyle/>
              <a:p>
                <a:endParaRPr lang="en-US"/>
              </a:p>
            </p:txBody>
          </p:sp>
          <p:sp>
            <p:nvSpPr>
              <p:cNvPr id="47176" name="Line 38"/>
              <p:cNvSpPr>
                <a:spLocks noChangeShapeType="1"/>
              </p:cNvSpPr>
              <p:nvPr/>
            </p:nvSpPr>
            <p:spPr bwMode="auto">
              <a:xfrm>
                <a:off x="3028" y="2006"/>
                <a:ext cx="87" cy="1"/>
              </a:xfrm>
              <a:prstGeom prst="line">
                <a:avLst/>
              </a:prstGeom>
              <a:noFill/>
              <a:ln w="12065">
                <a:solidFill>
                  <a:srgbClr val="3366FF"/>
                </a:solidFill>
                <a:round/>
                <a:headEnd/>
                <a:tailEnd/>
              </a:ln>
            </p:spPr>
            <p:txBody>
              <a:bodyPr/>
              <a:lstStyle/>
              <a:p>
                <a:endParaRPr lang="en-US"/>
              </a:p>
            </p:txBody>
          </p:sp>
        </p:grpSp>
        <p:grpSp>
          <p:nvGrpSpPr>
            <p:cNvPr id="47168" name="Group 39"/>
            <p:cNvGrpSpPr>
              <a:grpSpLocks/>
            </p:cNvGrpSpPr>
            <p:nvPr/>
          </p:nvGrpSpPr>
          <p:grpSpPr bwMode="auto">
            <a:xfrm>
              <a:off x="3240" y="1795"/>
              <a:ext cx="86" cy="318"/>
              <a:chOff x="3489" y="1795"/>
              <a:chExt cx="86" cy="318"/>
            </a:xfrm>
          </p:grpSpPr>
          <p:sp>
            <p:nvSpPr>
              <p:cNvPr id="47169" name="Oval 40"/>
              <p:cNvSpPr>
                <a:spLocks noChangeArrowheads="1"/>
              </p:cNvSpPr>
              <p:nvPr/>
            </p:nvSpPr>
            <p:spPr bwMode="auto">
              <a:xfrm>
                <a:off x="3489" y="1910"/>
                <a:ext cx="81" cy="86"/>
              </a:xfrm>
              <a:prstGeom prst="ellipse">
                <a:avLst/>
              </a:prstGeom>
              <a:solidFill>
                <a:srgbClr val="99CC00"/>
              </a:solidFill>
              <a:ln w="12065">
                <a:solidFill>
                  <a:srgbClr val="99CC00"/>
                </a:solidFill>
                <a:round/>
                <a:headEnd/>
                <a:tailEnd/>
              </a:ln>
            </p:spPr>
            <p:txBody>
              <a:bodyPr/>
              <a:lstStyle/>
              <a:p>
                <a:pPr eaLnBrk="0" hangingPunct="0"/>
                <a:endParaRPr lang="en-US"/>
              </a:p>
            </p:txBody>
          </p:sp>
          <p:sp>
            <p:nvSpPr>
              <p:cNvPr id="47170" name="Line 41"/>
              <p:cNvSpPr>
                <a:spLocks noChangeShapeType="1"/>
              </p:cNvSpPr>
              <p:nvPr/>
            </p:nvSpPr>
            <p:spPr bwMode="auto">
              <a:xfrm>
                <a:off x="3532" y="1795"/>
                <a:ext cx="1" cy="317"/>
              </a:xfrm>
              <a:prstGeom prst="line">
                <a:avLst/>
              </a:prstGeom>
              <a:noFill/>
              <a:ln w="21590">
                <a:solidFill>
                  <a:srgbClr val="99CC00"/>
                </a:solidFill>
                <a:round/>
                <a:headEnd/>
                <a:tailEnd/>
              </a:ln>
            </p:spPr>
            <p:txBody>
              <a:bodyPr/>
              <a:lstStyle/>
              <a:p>
                <a:endParaRPr lang="en-US"/>
              </a:p>
            </p:txBody>
          </p:sp>
          <p:sp>
            <p:nvSpPr>
              <p:cNvPr id="47171" name="Line 42"/>
              <p:cNvSpPr>
                <a:spLocks noChangeShapeType="1"/>
              </p:cNvSpPr>
              <p:nvPr/>
            </p:nvSpPr>
            <p:spPr bwMode="auto">
              <a:xfrm>
                <a:off x="3489" y="2112"/>
                <a:ext cx="86" cy="1"/>
              </a:xfrm>
              <a:prstGeom prst="line">
                <a:avLst/>
              </a:prstGeom>
              <a:noFill/>
              <a:ln w="12065">
                <a:solidFill>
                  <a:srgbClr val="99CC00"/>
                </a:solidFill>
                <a:round/>
                <a:headEnd/>
                <a:tailEnd/>
              </a:ln>
            </p:spPr>
            <p:txBody>
              <a:bodyPr/>
              <a:lstStyle/>
              <a:p>
                <a:endParaRPr lang="en-US"/>
              </a:p>
            </p:txBody>
          </p:sp>
          <p:sp>
            <p:nvSpPr>
              <p:cNvPr id="47172" name="Line 43"/>
              <p:cNvSpPr>
                <a:spLocks noChangeShapeType="1"/>
              </p:cNvSpPr>
              <p:nvPr/>
            </p:nvSpPr>
            <p:spPr bwMode="auto">
              <a:xfrm>
                <a:off x="3489" y="1795"/>
                <a:ext cx="86" cy="1"/>
              </a:xfrm>
              <a:prstGeom prst="line">
                <a:avLst/>
              </a:prstGeom>
              <a:noFill/>
              <a:ln w="12065">
                <a:solidFill>
                  <a:srgbClr val="99CC00"/>
                </a:solidFill>
                <a:round/>
                <a:headEnd/>
                <a:tailEnd/>
              </a:ln>
            </p:spPr>
            <p:txBody>
              <a:bodyPr/>
              <a:lstStyle/>
              <a:p>
                <a:endParaRPr lang="en-US"/>
              </a:p>
            </p:txBody>
          </p:sp>
        </p:grpSp>
      </p:grpSp>
      <p:grpSp>
        <p:nvGrpSpPr>
          <p:cNvPr id="47119" name="Group 44"/>
          <p:cNvGrpSpPr>
            <a:grpSpLocks/>
          </p:cNvGrpSpPr>
          <p:nvPr/>
        </p:nvGrpSpPr>
        <p:grpSpPr bwMode="auto">
          <a:xfrm rot="5400000">
            <a:off x="5864225" y="3714751"/>
            <a:ext cx="300037" cy="1566862"/>
            <a:chOff x="3945" y="2068"/>
            <a:chExt cx="282" cy="1426"/>
          </a:xfrm>
        </p:grpSpPr>
        <p:grpSp>
          <p:nvGrpSpPr>
            <p:cNvPr id="47157" name="Group 45"/>
            <p:cNvGrpSpPr>
              <a:grpSpLocks/>
            </p:cNvGrpSpPr>
            <p:nvPr/>
          </p:nvGrpSpPr>
          <p:grpSpPr bwMode="auto">
            <a:xfrm>
              <a:off x="3945" y="2068"/>
              <a:ext cx="86" cy="1426"/>
              <a:chOff x="3945" y="2068"/>
              <a:chExt cx="86" cy="1426"/>
            </a:xfrm>
          </p:grpSpPr>
          <p:sp>
            <p:nvSpPr>
              <p:cNvPr id="47163" name="Oval 46"/>
              <p:cNvSpPr>
                <a:spLocks noChangeArrowheads="1"/>
              </p:cNvSpPr>
              <p:nvPr/>
            </p:nvSpPr>
            <p:spPr bwMode="auto">
              <a:xfrm>
                <a:off x="3945" y="2735"/>
                <a:ext cx="86" cy="82"/>
              </a:xfrm>
              <a:prstGeom prst="ellipse">
                <a:avLst/>
              </a:prstGeom>
              <a:solidFill>
                <a:srgbClr val="3366FF"/>
              </a:solidFill>
              <a:ln w="12065">
                <a:solidFill>
                  <a:srgbClr val="3366FF"/>
                </a:solidFill>
                <a:round/>
                <a:headEnd/>
                <a:tailEnd/>
              </a:ln>
            </p:spPr>
            <p:txBody>
              <a:bodyPr/>
              <a:lstStyle/>
              <a:p>
                <a:pPr eaLnBrk="0" hangingPunct="0"/>
                <a:endParaRPr lang="en-US"/>
              </a:p>
            </p:txBody>
          </p:sp>
          <p:sp>
            <p:nvSpPr>
              <p:cNvPr id="47164" name="Line 47"/>
              <p:cNvSpPr>
                <a:spLocks noChangeShapeType="1"/>
              </p:cNvSpPr>
              <p:nvPr/>
            </p:nvSpPr>
            <p:spPr bwMode="auto">
              <a:xfrm>
                <a:off x="3988" y="2068"/>
                <a:ext cx="1" cy="1425"/>
              </a:xfrm>
              <a:prstGeom prst="line">
                <a:avLst/>
              </a:prstGeom>
              <a:noFill/>
              <a:ln w="21590">
                <a:solidFill>
                  <a:srgbClr val="3366FF"/>
                </a:solidFill>
                <a:round/>
                <a:headEnd/>
                <a:tailEnd/>
              </a:ln>
            </p:spPr>
            <p:txBody>
              <a:bodyPr/>
              <a:lstStyle/>
              <a:p>
                <a:endParaRPr lang="en-US"/>
              </a:p>
            </p:txBody>
          </p:sp>
          <p:sp>
            <p:nvSpPr>
              <p:cNvPr id="47165" name="Line 48"/>
              <p:cNvSpPr>
                <a:spLocks noChangeShapeType="1"/>
              </p:cNvSpPr>
              <p:nvPr/>
            </p:nvSpPr>
            <p:spPr bwMode="auto">
              <a:xfrm>
                <a:off x="3945" y="3493"/>
                <a:ext cx="86" cy="1"/>
              </a:xfrm>
              <a:prstGeom prst="line">
                <a:avLst/>
              </a:prstGeom>
              <a:noFill/>
              <a:ln w="12065">
                <a:solidFill>
                  <a:srgbClr val="3366FF"/>
                </a:solidFill>
                <a:round/>
                <a:headEnd/>
                <a:tailEnd/>
              </a:ln>
            </p:spPr>
            <p:txBody>
              <a:bodyPr/>
              <a:lstStyle/>
              <a:p>
                <a:endParaRPr lang="en-US"/>
              </a:p>
            </p:txBody>
          </p:sp>
          <p:sp>
            <p:nvSpPr>
              <p:cNvPr id="47166" name="Line 49"/>
              <p:cNvSpPr>
                <a:spLocks noChangeShapeType="1"/>
              </p:cNvSpPr>
              <p:nvPr/>
            </p:nvSpPr>
            <p:spPr bwMode="auto">
              <a:xfrm>
                <a:off x="3945" y="2068"/>
                <a:ext cx="86" cy="1"/>
              </a:xfrm>
              <a:prstGeom prst="line">
                <a:avLst/>
              </a:prstGeom>
              <a:noFill/>
              <a:ln w="12065">
                <a:solidFill>
                  <a:srgbClr val="3366FF"/>
                </a:solidFill>
                <a:round/>
                <a:headEnd/>
                <a:tailEnd/>
              </a:ln>
            </p:spPr>
            <p:txBody>
              <a:bodyPr/>
              <a:lstStyle/>
              <a:p>
                <a:endParaRPr lang="en-US"/>
              </a:p>
            </p:txBody>
          </p:sp>
        </p:grpSp>
        <p:grpSp>
          <p:nvGrpSpPr>
            <p:cNvPr id="47158" name="Group 50"/>
            <p:cNvGrpSpPr>
              <a:grpSpLocks/>
            </p:cNvGrpSpPr>
            <p:nvPr/>
          </p:nvGrpSpPr>
          <p:grpSpPr bwMode="auto">
            <a:xfrm>
              <a:off x="4140" y="2255"/>
              <a:ext cx="87" cy="309"/>
              <a:chOff x="4405" y="2255"/>
              <a:chExt cx="87" cy="309"/>
            </a:xfrm>
          </p:grpSpPr>
          <p:sp>
            <p:nvSpPr>
              <p:cNvPr id="47159" name="Oval 51"/>
              <p:cNvSpPr>
                <a:spLocks noChangeArrowheads="1"/>
              </p:cNvSpPr>
              <p:nvPr/>
            </p:nvSpPr>
            <p:spPr bwMode="auto">
              <a:xfrm>
                <a:off x="4405" y="2366"/>
                <a:ext cx="87" cy="81"/>
              </a:xfrm>
              <a:prstGeom prst="ellipse">
                <a:avLst/>
              </a:prstGeom>
              <a:solidFill>
                <a:srgbClr val="99CC00"/>
              </a:solidFill>
              <a:ln w="12065">
                <a:solidFill>
                  <a:srgbClr val="99CC00"/>
                </a:solidFill>
                <a:round/>
                <a:headEnd/>
                <a:tailEnd/>
              </a:ln>
            </p:spPr>
            <p:txBody>
              <a:bodyPr/>
              <a:lstStyle/>
              <a:p>
                <a:pPr eaLnBrk="0" hangingPunct="0"/>
                <a:endParaRPr lang="en-US"/>
              </a:p>
            </p:txBody>
          </p:sp>
          <p:sp>
            <p:nvSpPr>
              <p:cNvPr id="47160" name="Line 52"/>
              <p:cNvSpPr>
                <a:spLocks noChangeShapeType="1"/>
              </p:cNvSpPr>
              <p:nvPr/>
            </p:nvSpPr>
            <p:spPr bwMode="auto">
              <a:xfrm>
                <a:off x="4449" y="2255"/>
                <a:ext cx="1" cy="308"/>
              </a:xfrm>
              <a:prstGeom prst="line">
                <a:avLst/>
              </a:prstGeom>
              <a:noFill/>
              <a:ln w="21590">
                <a:solidFill>
                  <a:srgbClr val="99CC00"/>
                </a:solidFill>
                <a:round/>
                <a:headEnd/>
                <a:tailEnd/>
              </a:ln>
            </p:spPr>
            <p:txBody>
              <a:bodyPr/>
              <a:lstStyle/>
              <a:p>
                <a:endParaRPr lang="en-US"/>
              </a:p>
            </p:txBody>
          </p:sp>
          <p:sp>
            <p:nvSpPr>
              <p:cNvPr id="47161" name="Line 53"/>
              <p:cNvSpPr>
                <a:spLocks noChangeShapeType="1"/>
              </p:cNvSpPr>
              <p:nvPr/>
            </p:nvSpPr>
            <p:spPr bwMode="auto">
              <a:xfrm>
                <a:off x="4405" y="2563"/>
                <a:ext cx="87" cy="1"/>
              </a:xfrm>
              <a:prstGeom prst="line">
                <a:avLst/>
              </a:prstGeom>
              <a:noFill/>
              <a:ln w="12065">
                <a:solidFill>
                  <a:srgbClr val="99CC00"/>
                </a:solidFill>
                <a:round/>
                <a:headEnd/>
                <a:tailEnd/>
              </a:ln>
            </p:spPr>
            <p:txBody>
              <a:bodyPr/>
              <a:lstStyle/>
              <a:p>
                <a:endParaRPr lang="en-US"/>
              </a:p>
            </p:txBody>
          </p:sp>
          <p:sp>
            <p:nvSpPr>
              <p:cNvPr id="47162" name="Line 54"/>
              <p:cNvSpPr>
                <a:spLocks noChangeShapeType="1"/>
              </p:cNvSpPr>
              <p:nvPr/>
            </p:nvSpPr>
            <p:spPr bwMode="auto">
              <a:xfrm>
                <a:off x="4405" y="2255"/>
                <a:ext cx="87" cy="1"/>
              </a:xfrm>
              <a:prstGeom prst="line">
                <a:avLst/>
              </a:prstGeom>
              <a:noFill/>
              <a:ln w="12065">
                <a:solidFill>
                  <a:srgbClr val="99CC00"/>
                </a:solidFill>
                <a:round/>
                <a:headEnd/>
                <a:tailEnd/>
              </a:ln>
            </p:spPr>
            <p:txBody>
              <a:bodyPr/>
              <a:lstStyle/>
              <a:p>
                <a:endParaRPr lang="en-US"/>
              </a:p>
            </p:txBody>
          </p:sp>
        </p:grpSp>
      </p:grpSp>
      <p:grpSp>
        <p:nvGrpSpPr>
          <p:cNvPr id="47120" name="Group 55"/>
          <p:cNvGrpSpPr>
            <a:grpSpLocks/>
          </p:cNvGrpSpPr>
          <p:nvPr/>
        </p:nvGrpSpPr>
        <p:grpSpPr bwMode="auto">
          <a:xfrm rot="5400000">
            <a:off x="6793707" y="4079081"/>
            <a:ext cx="279400" cy="2763837"/>
            <a:chOff x="4861" y="686"/>
            <a:chExt cx="265" cy="2516"/>
          </a:xfrm>
        </p:grpSpPr>
        <p:grpSp>
          <p:nvGrpSpPr>
            <p:cNvPr id="47147" name="Group 56"/>
            <p:cNvGrpSpPr>
              <a:grpSpLocks/>
            </p:cNvGrpSpPr>
            <p:nvPr/>
          </p:nvGrpSpPr>
          <p:grpSpPr bwMode="auto">
            <a:xfrm>
              <a:off x="4861" y="686"/>
              <a:ext cx="92" cy="2516"/>
              <a:chOff x="4861" y="686"/>
              <a:chExt cx="92" cy="2516"/>
            </a:xfrm>
          </p:grpSpPr>
          <p:sp>
            <p:nvSpPr>
              <p:cNvPr id="47153" name="Oval 57"/>
              <p:cNvSpPr>
                <a:spLocks noChangeArrowheads="1"/>
              </p:cNvSpPr>
              <p:nvPr/>
            </p:nvSpPr>
            <p:spPr bwMode="auto">
              <a:xfrm>
                <a:off x="4861" y="1891"/>
                <a:ext cx="87" cy="86"/>
              </a:xfrm>
              <a:prstGeom prst="ellipse">
                <a:avLst/>
              </a:prstGeom>
              <a:solidFill>
                <a:srgbClr val="3366FF"/>
              </a:solidFill>
              <a:ln w="12065">
                <a:solidFill>
                  <a:srgbClr val="3366FF"/>
                </a:solidFill>
                <a:round/>
                <a:headEnd/>
                <a:tailEnd/>
              </a:ln>
            </p:spPr>
            <p:txBody>
              <a:bodyPr/>
              <a:lstStyle/>
              <a:p>
                <a:pPr eaLnBrk="0" hangingPunct="0"/>
                <a:endParaRPr lang="en-US"/>
              </a:p>
            </p:txBody>
          </p:sp>
          <p:sp>
            <p:nvSpPr>
              <p:cNvPr id="47154" name="Line 58"/>
              <p:cNvSpPr>
                <a:spLocks noChangeShapeType="1"/>
              </p:cNvSpPr>
              <p:nvPr/>
            </p:nvSpPr>
            <p:spPr bwMode="auto">
              <a:xfrm>
                <a:off x="4905" y="686"/>
                <a:ext cx="1" cy="2515"/>
              </a:xfrm>
              <a:prstGeom prst="line">
                <a:avLst/>
              </a:prstGeom>
              <a:noFill/>
              <a:ln w="21590">
                <a:solidFill>
                  <a:srgbClr val="3366FF"/>
                </a:solidFill>
                <a:round/>
                <a:headEnd/>
                <a:tailEnd/>
              </a:ln>
            </p:spPr>
            <p:txBody>
              <a:bodyPr/>
              <a:lstStyle/>
              <a:p>
                <a:endParaRPr lang="en-US"/>
              </a:p>
            </p:txBody>
          </p:sp>
          <p:sp>
            <p:nvSpPr>
              <p:cNvPr id="47155" name="Line 59"/>
              <p:cNvSpPr>
                <a:spLocks noChangeShapeType="1"/>
              </p:cNvSpPr>
              <p:nvPr/>
            </p:nvSpPr>
            <p:spPr bwMode="auto">
              <a:xfrm>
                <a:off x="4861" y="3201"/>
                <a:ext cx="92" cy="1"/>
              </a:xfrm>
              <a:prstGeom prst="line">
                <a:avLst/>
              </a:prstGeom>
              <a:noFill/>
              <a:ln w="12065">
                <a:solidFill>
                  <a:srgbClr val="3366FF"/>
                </a:solidFill>
                <a:round/>
                <a:headEnd/>
                <a:tailEnd/>
              </a:ln>
            </p:spPr>
            <p:txBody>
              <a:bodyPr/>
              <a:lstStyle/>
              <a:p>
                <a:endParaRPr lang="en-US"/>
              </a:p>
            </p:txBody>
          </p:sp>
          <p:sp>
            <p:nvSpPr>
              <p:cNvPr id="47156" name="Line 60"/>
              <p:cNvSpPr>
                <a:spLocks noChangeShapeType="1"/>
              </p:cNvSpPr>
              <p:nvPr/>
            </p:nvSpPr>
            <p:spPr bwMode="auto">
              <a:xfrm>
                <a:off x="4861" y="686"/>
                <a:ext cx="92" cy="1"/>
              </a:xfrm>
              <a:prstGeom prst="line">
                <a:avLst/>
              </a:prstGeom>
              <a:noFill/>
              <a:ln w="12065">
                <a:solidFill>
                  <a:srgbClr val="3366FF"/>
                </a:solidFill>
                <a:round/>
                <a:headEnd/>
                <a:tailEnd/>
              </a:ln>
            </p:spPr>
            <p:txBody>
              <a:bodyPr/>
              <a:lstStyle/>
              <a:p>
                <a:endParaRPr lang="en-US"/>
              </a:p>
            </p:txBody>
          </p:sp>
        </p:grpSp>
        <p:grpSp>
          <p:nvGrpSpPr>
            <p:cNvPr id="47148" name="Group 61"/>
            <p:cNvGrpSpPr>
              <a:grpSpLocks/>
            </p:cNvGrpSpPr>
            <p:nvPr/>
          </p:nvGrpSpPr>
          <p:grpSpPr bwMode="auto">
            <a:xfrm>
              <a:off x="5040" y="1963"/>
              <a:ext cx="86" cy="418"/>
              <a:chOff x="5322" y="1963"/>
              <a:chExt cx="86" cy="418"/>
            </a:xfrm>
          </p:grpSpPr>
          <p:sp>
            <p:nvSpPr>
              <p:cNvPr id="47149" name="Oval 62"/>
              <p:cNvSpPr>
                <a:spLocks noChangeArrowheads="1"/>
              </p:cNvSpPr>
              <p:nvPr/>
            </p:nvSpPr>
            <p:spPr bwMode="auto">
              <a:xfrm>
                <a:off x="5322" y="2131"/>
                <a:ext cx="82" cy="81"/>
              </a:xfrm>
              <a:prstGeom prst="ellipse">
                <a:avLst/>
              </a:prstGeom>
              <a:solidFill>
                <a:srgbClr val="99CC00"/>
              </a:solidFill>
              <a:ln w="12065">
                <a:solidFill>
                  <a:srgbClr val="99CC00"/>
                </a:solidFill>
                <a:round/>
                <a:headEnd/>
                <a:tailEnd/>
              </a:ln>
            </p:spPr>
            <p:txBody>
              <a:bodyPr/>
              <a:lstStyle/>
              <a:p>
                <a:pPr eaLnBrk="0" hangingPunct="0"/>
                <a:endParaRPr lang="en-US"/>
              </a:p>
            </p:txBody>
          </p:sp>
          <p:sp>
            <p:nvSpPr>
              <p:cNvPr id="47150" name="Line 63"/>
              <p:cNvSpPr>
                <a:spLocks noChangeShapeType="1"/>
              </p:cNvSpPr>
              <p:nvPr/>
            </p:nvSpPr>
            <p:spPr bwMode="auto">
              <a:xfrm>
                <a:off x="5365" y="1963"/>
                <a:ext cx="1" cy="417"/>
              </a:xfrm>
              <a:prstGeom prst="line">
                <a:avLst/>
              </a:prstGeom>
              <a:noFill/>
              <a:ln w="21590">
                <a:solidFill>
                  <a:srgbClr val="99CC00"/>
                </a:solidFill>
                <a:round/>
                <a:headEnd/>
                <a:tailEnd/>
              </a:ln>
            </p:spPr>
            <p:txBody>
              <a:bodyPr/>
              <a:lstStyle/>
              <a:p>
                <a:endParaRPr lang="en-US"/>
              </a:p>
            </p:txBody>
          </p:sp>
          <p:sp>
            <p:nvSpPr>
              <p:cNvPr id="47151" name="Line 64"/>
              <p:cNvSpPr>
                <a:spLocks noChangeShapeType="1"/>
              </p:cNvSpPr>
              <p:nvPr/>
            </p:nvSpPr>
            <p:spPr bwMode="auto">
              <a:xfrm>
                <a:off x="5322" y="2380"/>
                <a:ext cx="86" cy="1"/>
              </a:xfrm>
              <a:prstGeom prst="line">
                <a:avLst/>
              </a:prstGeom>
              <a:noFill/>
              <a:ln w="12065">
                <a:solidFill>
                  <a:srgbClr val="99CC00"/>
                </a:solidFill>
                <a:round/>
                <a:headEnd/>
                <a:tailEnd/>
              </a:ln>
            </p:spPr>
            <p:txBody>
              <a:bodyPr/>
              <a:lstStyle/>
              <a:p>
                <a:endParaRPr lang="en-US"/>
              </a:p>
            </p:txBody>
          </p:sp>
          <p:sp>
            <p:nvSpPr>
              <p:cNvPr id="47152" name="Line 65"/>
              <p:cNvSpPr>
                <a:spLocks noChangeShapeType="1"/>
              </p:cNvSpPr>
              <p:nvPr/>
            </p:nvSpPr>
            <p:spPr bwMode="auto">
              <a:xfrm>
                <a:off x="5322" y="1963"/>
                <a:ext cx="86" cy="1"/>
              </a:xfrm>
              <a:prstGeom prst="line">
                <a:avLst/>
              </a:prstGeom>
              <a:noFill/>
              <a:ln w="12065">
                <a:solidFill>
                  <a:srgbClr val="99CC00"/>
                </a:solidFill>
                <a:round/>
                <a:headEnd/>
                <a:tailEnd/>
              </a:ln>
            </p:spPr>
            <p:txBody>
              <a:bodyPr/>
              <a:lstStyle/>
              <a:p>
                <a:endParaRPr lang="en-US"/>
              </a:p>
            </p:txBody>
          </p:sp>
        </p:grpSp>
      </p:grpSp>
      <p:sp>
        <p:nvSpPr>
          <p:cNvPr id="47121" name="Line 66"/>
          <p:cNvSpPr>
            <a:spLocks noChangeShapeType="1"/>
          </p:cNvSpPr>
          <p:nvPr/>
        </p:nvSpPr>
        <p:spPr bwMode="auto">
          <a:xfrm rot="5400000" flipV="1">
            <a:off x="6148388" y="-1851025"/>
            <a:ext cx="0" cy="5238750"/>
          </a:xfrm>
          <a:prstGeom prst="line">
            <a:avLst/>
          </a:prstGeom>
          <a:noFill/>
          <a:ln w="6350">
            <a:solidFill>
              <a:srgbClr val="000000"/>
            </a:solidFill>
            <a:round/>
            <a:headEnd/>
            <a:tailEnd/>
          </a:ln>
        </p:spPr>
        <p:txBody>
          <a:bodyPr/>
          <a:lstStyle/>
          <a:p>
            <a:endParaRPr lang="en-US"/>
          </a:p>
        </p:txBody>
      </p:sp>
      <p:sp>
        <p:nvSpPr>
          <p:cNvPr id="47122" name="Line 67"/>
          <p:cNvSpPr>
            <a:spLocks noChangeShapeType="1"/>
          </p:cNvSpPr>
          <p:nvPr/>
        </p:nvSpPr>
        <p:spPr bwMode="auto">
          <a:xfrm rot="5400000" flipH="1">
            <a:off x="4936332" y="723106"/>
            <a:ext cx="88900" cy="1587"/>
          </a:xfrm>
          <a:prstGeom prst="line">
            <a:avLst/>
          </a:prstGeom>
          <a:noFill/>
          <a:ln w="6350">
            <a:solidFill>
              <a:srgbClr val="000000"/>
            </a:solidFill>
            <a:round/>
            <a:headEnd/>
            <a:tailEnd/>
          </a:ln>
        </p:spPr>
        <p:txBody>
          <a:bodyPr/>
          <a:lstStyle/>
          <a:p>
            <a:endParaRPr lang="en-US"/>
          </a:p>
        </p:txBody>
      </p:sp>
      <p:sp>
        <p:nvSpPr>
          <p:cNvPr id="47123" name="Rectangle 68"/>
          <p:cNvSpPr>
            <a:spLocks noChangeArrowheads="1"/>
          </p:cNvSpPr>
          <p:nvPr/>
        </p:nvSpPr>
        <p:spPr bwMode="auto">
          <a:xfrm>
            <a:off x="4706938" y="390525"/>
            <a:ext cx="169862" cy="244475"/>
          </a:xfrm>
          <a:prstGeom prst="rect">
            <a:avLst/>
          </a:prstGeom>
          <a:noFill/>
          <a:ln w="9525">
            <a:noFill/>
            <a:miter lim="800000"/>
            <a:headEnd/>
            <a:tailEnd/>
          </a:ln>
        </p:spPr>
        <p:txBody>
          <a:bodyPr wrap="none" lIns="0" tIns="0" rIns="0" bIns="0">
            <a:spAutoFit/>
          </a:bodyPr>
          <a:lstStyle/>
          <a:p>
            <a:r>
              <a:rPr lang="en-US" sz="1600" b="1">
                <a:solidFill>
                  <a:srgbClr val="000000"/>
                </a:solidFill>
              </a:rPr>
              <a:t>.5</a:t>
            </a:r>
            <a:endParaRPr lang="en-US" sz="1600" b="1"/>
          </a:p>
        </p:txBody>
      </p:sp>
      <p:sp>
        <p:nvSpPr>
          <p:cNvPr id="47124" name="Line 69"/>
          <p:cNvSpPr>
            <a:spLocks noChangeShapeType="1"/>
          </p:cNvSpPr>
          <p:nvPr/>
        </p:nvSpPr>
        <p:spPr bwMode="auto">
          <a:xfrm rot="5400000" flipH="1">
            <a:off x="6796882" y="723106"/>
            <a:ext cx="88900" cy="1587"/>
          </a:xfrm>
          <a:prstGeom prst="line">
            <a:avLst/>
          </a:prstGeom>
          <a:noFill/>
          <a:ln w="6350">
            <a:solidFill>
              <a:srgbClr val="000000"/>
            </a:solidFill>
            <a:round/>
            <a:headEnd/>
            <a:tailEnd/>
          </a:ln>
        </p:spPr>
        <p:txBody>
          <a:bodyPr/>
          <a:lstStyle/>
          <a:p>
            <a:endParaRPr lang="en-US"/>
          </a:p>
        </p:txBody>
      </p:sp>
      <p:sp>
        <p:nvSpPr>
          <p:cNvPr id="47125" name="Rectangle 70"/>
          <p:cNvSpPr>
            <a:spLocks noChangeArrowheads="1"/>
          </p:cNvSpPr>
          <p:nvPr/>
        </p:nvSpPr>
        <p:spPr bwMode="auto">
          <a:xfrm>
            <a:off x="6516688" y="390525"/>
            <a:ext cx="28257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1.5</a:t>
            </a:r>
            <a:endParaRPr lang="en-US" sz="1600" b="1"/>
          </a:p>
        </p:txBody>
      </p:sp>
      <p:sp>
        <p:nvSpPr>
          <p:cNvPr id="47126" name="Line 71"/>
          <p:cNvSpPr>
            <a:spLocks noChangeShapeType="1"/>
          </p:cNvSpPr>
          <p:nvPr/>
        </p:nvSpPr>
        <p:spPr bwMode="auto">
          <a:xfrm rot="5400000" flipH="1">
            <a:off x="7664450" y="723900"/>
            <a:ext cx="88900" cy="0"/>
          </a:xfrm>
          <a:prstGeom prst="line">
            <a:avLst/>
          </a:prstGeom>
          <a:noFill/>
          <a:ln w="6350">
            <a:solidFill>
              <a:srgbClr val="000000"/>
            </a:solidFill>
            <a:round/>
            <a:headEnd/>
            <a:tailEnd/>
          </a:ln>
        </p:spPr>
        <p:txBody>
          <a:bodyPr/>
          <a:lstStyle/>
          <a:p>
            <a:endParaRPr lang="en-US"/>
          </a:p>
        </p:txBody>
      </p:sp>
      <p:sp>
        <p:nvSpPr>
          <p:cNvPr id="47127" name="Rectangle 72"/>
          <p:cNvSpPr>
            <a:spLocks noChangeArrowheads="1"/>
          </p:cNvSpPr>
          <p:nvPr/>
        </p:nvSpPr>
        <p:spPr bwMode="auto">
          <a:xfrm>
            <a:off x="7375525" y="390525"/>
            <a:ext cx="28257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2.5</a:t>
            </a:r>
            <a:endParaRPr lang="en-US" sz="1600" b="1"/>
          </a:p>
        </p:txBody>
      </p:sp>
      <p:sp>
        <p:nvSpPr>
          <p:cNvPr id="47128" name="Line 73"/>
          <p:cNvSpPr>
            <a:spLocks noChangeShapeType="1"/>
          </p:cNvSpPr>
          <p:nvPr/>
        </p:nvSpPr>
        <p:spPr bwMode="auto">
          <a:xfrm rot="5400000" flipH="1">
            <a:off x="8231982" y="723106"/>
            <a:ext cx="88900" cy="1587"/>
          </a:xfrm>
          <a:prstGeom prst="line">
            <a:avLst/>
          </a:prstGeom>
          <a:noFill/>
          <a:ln w="6350">
            <a:solidFill>
              <a:srgbClr val="000000"/>
            </a:solidFill>
            <a:round/>
            <a:headEnd/>
            <a:tailEnd/>
          </a:ln>
        </p:spPr>
        <p:txBody>
          <a:bodyPr/>
          <a:lstStyle/>
          <a:p>
            <a:endParaRPr lang="en-US"/>
          </a:p>
        </p:txBody>
      </p:sp>
      <p:sp>
        <p:nvSpPr>
          <p:cNvPr id="47129" name="Rectangle 74"/>
          <p:cNvSpPr>
            <a:spLocks noChangeArrowheads="1"/>
          </p:cNvSpPr>
          <p:nvPr/>
        </p:nvSpPr>
        <p:spPr bwMode="auto">
          <a:xfrm>
            <a:off x="7947025" y="393700"/>
            <a:ext cx="28257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3.5</a:t>
            </a:r>
            <a:endParaRPr lang="en-US" sz="1600" b="1"/>
          </a:p>
        </p:txBody>
      </p:sp>
      <p:sp>
        <p:nvSpPr>
          <p:cNvPr id="47130" name="Line 75"/>
          <p:cNvSpPr>
            <a:spLocks noChangeShapeType="1"/>
          </p:cNvSpPr>
          <p:nvPr/>
        </p:nvSpPr>
        <p:spPr bwMode="auto">
          <a:xfrm rot="5400000">
            <a:off x="1019175" y="3278188"/>
            <a:ext cx="5019675" cy="0"/>
          </a:xfrm>
          <a:prstGeom prst="line">
            <a:avLst/>
          </a:prstGeom>
          <a:noFill/>
          <a:ln w="6350">
            <a:solidFill>
              <a:srgbClr val="000000"/>
            </a:solidFill>
            <a:round/>
            <a:headEnd/>
            <a:tailEnd/>
          </a:ln>
        </p:spPr>
        <p:txBody>
          <a:bodyPr/>
          <a:lstStyle/>
          <a:p>
            <a:endParaRPr lang="en-US"/>
          </a:p>
        </p:txBody>
      </p:sp>
      <p:sp>
        <p:nvSpPr>
          <p:cNvPr id="47131" name="Rectangle 76"/>
          <p:cNvSpPr>
            <a:spLocks noChangeArrowheads="1"/>
          </p:cNvSpPr>
          <p:nvPr/>
        </p:nvSpPr>
        <p:spPr bwMode="auto">
          <a:xfrm>
            <a:off x="1371600" y="1219200"/>
            <a:ext cx="2112963" cy="274638"/>
          </a:xfrm>
          <a:prstGeom prst="rect">
            <a:avLst/>
          </a:prstGeom>
          <a:noFill/>
          <a:ln w="9525">
            <a:noFill/>
            <a:miter lim="800000"/>
            <a:headEnd/>
            <a:tailEnd/>
          </a:ln>
        </p:spPr>
        <p:txBody>
          <a:bodyPr wrap="none" lIns="0" tIns="0" rIns="0" bIns="0">
            <a:spAutoFit/>
          </a:bodyPr>
          <a:lstStyle/>
          <a:p>
            <a:r>
              <a:rPr lang="en-US" b="1">
                <a:solidFill>
                  <a:srgbClr val="000000"/>
                </a:solidFill>
              </a:rPr>
              <a:t>Watches &gt;2 Hrs TV</a:t>
            </a:r>
            <a:r>
              <a:rPr lang="en-US" sz="1400" b="1">
                <a:solidFill>
                  <a:srgbClr val="000000"/>
                </a:solidFill>
              </a:rPr>
              <a:t> </a:t>
            </a:r>
            <a:endParaRPr lang="en-US" sz="1400" b="1"/>
          </a:p>
        </p:txBody>
      </p:sp>
      <p:sp>
        <p:nvSpPr>
          <p:cNvPr id="47132" name="Rectangle 77"/>
          <p:cNvSpPr>
            <a:spLocks noChangeArrowheads="1"/>
          </p:cNvSpPr>
          <p:nvPr/>
        </p:nvSpPr>
        <p:spPr bwMode="auto">
          <a:xfrm>
            <a:off x="1778000" y="2209800"/>
            <a:ext cx="1727200" cy="274638"/>
          </a:xfrm>
          <a:prstGeom prst="rect">
            <a:avLst/>
          </a:prstGeom>
          <a:noFill/>
          <a:ln w="9525">
            <a:noFill/>
            <a:miter lim="800000"/>
            <a:headEnd/>
            <a:tailEnd/>
          </a:ln>
        </p:spPr>
        <p:txBody>
          <a:bodyPr wrap="none" lIns="0" tIns="0" rIns="0" bIns="0">
            <a:spAutoFit/>
          </a:bodyPr>
          <a:lstStyle/>
          <a:p>
            <a:r>
              <a:rPr lang="en-US" b="1">
                <a:solidFill>
                  <a:srgbClr val="000000"/>
                </a:solidFill>
              </a:rPr>
              <a:t>Watches No TV </a:t>
            </a:r>
            <a:endParaRPr lang="en-US" b="1"/>
          </a:p>
        </p:txBody>
      </p:sp>
      <p:sp>
        <p:nvSpPr>
          <p:cNvPr id="47133" name="Rectangle 78"/>
          <p:cNvSpPr>
            <a:spLocks noChangeArrowheads="1"/>
          </p:cNvSpPr>
          <p:nvPr/>
        </p:nvSpPr>
        <p:spPr bwMode="auto">
          <a:xfrm>
            <a:off x="609600" y="3230563"/>
            <a:ext cx="2870200" cy="274637"/>
          </a:xfrm>
          <a:prstGeom prst="rect">
            <a:avLst/>
          </a:prstGeom>
          <a:noFill/>
          <a:ln w="9525">
            <a:noFill/>
            <a:miter lim="800000"/>
            <a:headEnd/>
            <a:tailEnd/>
          </a:ln>
        </p:spPr>
        <p:txBody>
          <a:bodyPr wrap="none" lIns="0" tIns="0" rIns="0" bIns="0">
            <a:spAutoFit/>
          </a:bodyPr>
          <a:lstStyle/>
          <a:p>
            <a:r>
              <a:rPr lang="en-US" b="1">
                <a:solidFill>
                  <a:srgbClr val="000000"/>
                </a:solidFill>
              </a:rPr>
              <a:t>No Participation in Sports </a:t>
            </a:r>
            <a:endParaRPr lang="en-US" b="1"/>
          </a:p>
        </p:txBody>
      </p:sp>
      <p:sp>
        <p:nvSpPr>
          <p:cNvPr id="47134" name="Rectangle 79"/>
          <p:cNvSpPr>
            <a:spLocks noChangeArrowheads="1"/>
          </p:cNvSpPr>
          <p:nvPr/>
        </p:nvSpPr>
        <p:spPr bwMode="auto">
          <a:xfrm>
            <a:off x="1206500" y="4191000"/>
            <a:ext cx="2298700" cy="549275"/>
          </a:xfrm>
          <a:prstGeom prst="rect">
            <a:avLst/>
          </a:prstGeom>
          <a:noFill/>
          <a:ln w="9525">
            <a:noFill/>
            <a:miter lim="800000"/>
            <a:headEnd/>
            <a:tailEnd/>
          </a:ln>
        </p:spPr>
        <p:txBody>
          <a:bodyPr wrap="none" lIns="0" tIns="0" rIns="0" bIns="0">
            <a:spAutoFit/>
          </a:bodyPr>
          <a:lstStyle/>
          <a:p>
            <a:r>
              <a:rPr lang="en-US" b="1">
                <a:solidFill>
                  <a:srgbClr val="000000"/>
                </a:solidFill>
              </a:rPr>
              <a:t>No Participation in</a:t>
            </a:r>
          </a:p>
          <a:p>
            <a:r>
              <a:rPr lang="en-US" b="1">
                <a:solidFill>
                  <a:srgbClr val="000000"/>
                </a:solidFill>
              </a:rPr>
              <a:t>Clubs-Organizations </a:t>
            </a:r>
            <a:endParaRPr lang="en-US" b="1"/>
          </a:p>
        </p:txBody>
      </p:sp>
      <p:sp>
        <p:nvSpPr>
          <p:cNvPr id="47135" name="Rectangle 80"/>
          <p:cNvSpPr>
            <a:spLocks noChangeArrowheads="1"/>
          </p:cNvSpPr>
          <p:nvPr/>
        </p:nvSpPr>
        <p:spPr bwMode="auto">
          <a:xfrm>
            <a:off x="1295400" y="5364163"/>
            <a:ext cx="2209800" cy="274637"/>
          </a:xfrm>
          <a:prstGeom prst="rect">
            <a:avLst/>
          </a:prstGeom>
          <a:noFill/>
          <a:ln w="9525">
            <a:noFill/>
            <a:miter lim="800000"/>
            <a:headEnd/>
            <a:tailEnd/>
          </a:ln>
        </p:spPr>
        <p:txBody>
          <a:bodyPr wrap="none" lIns="0" tIns="0" rIns="0" bIns="0">
            <a:spAutoFit/>
          </a:bodyPr>
          <a:lstStyle/>
          <a:p>
            <a:r>
              <a:rPr lang="en-US" b="1">
                <a:solidFill>
                  <a:srgbClr val="000000"/>
                </a:solidFill>
              </a:rPr>
              <a:t>Inadequate Exercise</a:t>
            </a:r>
            <a:endParaRPr lang="en-US" b="1"/>
          </a:p>
        </p:txBody>
      </p:sp>
      <p:sp>
        <p:nvSpPr>
          <p:cNvPr id="47136" name="Rectangle 81"/>
          <p:cNvSpPr>
            <a:spLocks noChangeArrowheads="1"/>
          </p:cNvSpPr>
          <p:nvPr/>
        </p:nvSpPr>
        <p:spPr bwMode="auto">
          <a:xfrm>
            <a:off x="-58738" y="152400"/>
            <a:ext cx="4630738" cy="609600"/>
          </a:xfrm>
          <a:prstGeom prst="rect">
            <a:avLst/>
          </a:prstGeom>
          <a:noFill/>
          <a:ln w="9525">
            <a:noFill/>
            <a:miter lim="800000"/>
            <a:headEnd/>
            <a:tailEnd/>
          </a:ln>
        </p:spPr>
        <p:txBody>
          <a:bodyPr lIns="0" tIns="0" rIns="0" bIns="0">
            <a:spAutoFit/>
          </a:bodyPr>
          <a:lstStyle/>
          <a:p>
            <a:pPr algn="ctr"/>
            <a:r>
              <a:rPr lang="en-US" sz="2000" b="1">
                <a:solidFill>
                  <a:srgbClr val="000000"/>
                </a:solidFill>
              </a:rPr>
              <a:t>Individual-Level </a:t>
            </a:r>
          </a:p>
          <a:p>
            <a:pPr algn="ctr"/>
            <a:r>
              <a:rPr lang="en-US" sz="2000" b="1">
                <a:solidFill>
                  <a:srgbClr val="000000"/>
                </a:solidFill>
              </a:rPr>
              <a:t>Risk Factors for Childhood Obesity</a:t>
            </a:r>
            <a:endParaRPr lang="en-US" sz="2000" b="1"/>
          </a:p>
        </p:txBody>
      </p:sp>
      <p:grpSp>
        <p:nvGrpSpPr>
          <p:cNvPr id="47137" name="Group 82"/>
          <p:cNvGrpSpPr>
            <a:grpSpLocks/>
          </p:cNvGrpSpPr>
          <p:nvPr/>
        </p:nvGrpSpPr>
        <p:grpSpPr bwMode="auto">
          <a:xfrm>
            <a:off x="8305800" y="1600200"/>
            <a:ext cx="360363" cy="817563"/>
            <a:chOff x="5232" y="672"/>
            <a:chExt cx="227" cy="515"/>
          </a:xfrm>
        </p:grpSpPr>
        <p:grpSp>
          <p:nvGrpSpPr>
            <p:cNvPr id="47141" name="Group 83"/>
            <p:cNvGrpSpPr>
              <a:grpSpLocks/>
            </p:cNvGrpSpPr>
            <p:nvPr/>
          </p:nvGrpSpPr>
          <p:grpSpPr bwMode="auto">
            <a:xfrm>
              <a:off x="5232" y="672"/>
              <a:ext cx="227" cy="227"/>
              <a:chOff x="5341" y="829"/>
              <a:chExt cx="227" cy="227"/>
            </a:xfrm>
          </p:grpSpPr>
          <p:sp>
            <p:nvSpPr>
              <p:cNvPr id="47145" name="Oval 84"/>
              <p:cNvSpPr>
                <a:spLocks noChangeArrowheads="1"/>
              </p:cNvSpPr>
              <p:nvPr/>
            </p:nvSpPr>
            <p:spPr bwMode="auto">
              <a:xfrm>
                <a:off x="5341" y="829"/>
                <a:ext cx="227" cy="227"/>
              </a:xfrm>
              <a:prstGeom prst="ellipse">
                <a:avLst/>
              </a:prstGeom>
              <a:solidFill>
                <a:srgbClr val="3366FF"/>
              </a:solidFill>
              <a:ln w="12065">
                <a:solidFill>
                  <a:srgbClr val="3366FF"/>
                </a:solidFill>
                <a:round/>
                <a:headEnd/>
                <a:tailEnd/>
              </a:ln>
            </p:spPr>
            <p:txBody>
              <a:bodyPr/>
              <a:lstStyle/>
              <a:p>
                <a:endParaRPr lang="en-US"/>
              </a:p>
            </p:txBody>
          </p:sp>
          <p:sp>
            <p:nvSpPr>
              <p:cNvPr id="47146" name="Rectangle 85"/>
              <p:cNvSpPr>
                <a:spLocks noChangeArrowheads="1"/>
              </p:cNvSpPr>
              <p:nvPr/>
            </p:nvSpPr>
            <p:spPr bwMode="auto">
              <a:xfrm>
                <a:off x="5376" y="854"/>
                <a:ext cx="156" cy="154"/>
              </a:xfrm>
              <a:prstGeom prst="rect">
                <a:avLst/>
              </a:prstGeom>
              <a:noFill/>
              <a:ln w="9525">
                <a:noFill/>
                <a:miter lim="800000"/>
                <a:headEnd/>
                <a:tailEnd/>
              </a:ln>
            </p:spPr>
            <p:txBody>
              <a:bodyPr wrap="none" lIns="0" tIns="0" rIns="0" bIns="0">
                <a:spAutoFit/>
              </a:bodyPr>
              <a:lstStyle/>
              <a:p>
                <a:r>
                  <a:rPr lang="en-US" sz="1600" b="1">
                    <a:solidFill>
                      <a:schemeClr val="bg1"/>
                    </a:solidFill>
                  </a:rPr>
                  <a:t>FL</a:t>
                </a:r>
              </a:p>
            </p:txBody>
          </p:sp>
        </p:grpSp>
        <p:grpSp>
          <p:nvGrpSpPr>
            <p:cNvPr id="47142" name="Group 86"/>
            <p:cNvGrpSpPr>
              <a:grpSpLocks/>
            </p:cNvGrpSpPr>
            <p:nvPr/>
          </p:nvGrpSpPr>
          <p:grpSpPr bwMode="auto">
            <a:xfrm>
              <a:off x="5232" y="960"/>
              <a:ext cx="227" cy="227"/>
              <a:chOff x="5341" y="1165"/>
              <a:chExt cx="227" cy="227"/>
            </a:xfrm>
          </p:grpSpPr>
          <p:sp>
            <p:nvSpPr>
              <p:cNvPr id="47143" name="Oval 87"/>
              <p:cNvSpPr>
                <a:spLocks noChangeArrowheads="1"/>
              </p:cNvSpPr>
              <p:nvPr/>
            </p:nvSpPr>
            <p:spPr bwMode="auto">
              <a:xfrm>
                <a:off x="5341" y="1165"/>
                <a:ext cx="227" cy="227"/>
              </a:xfrm>
              <a:prstGeom prst="ellipse">
                <a:avLst/>
              </a:prstGeom>
              <a:solidFill>
                <a:srgbClr val="99CC00"/>
              </a:solidFill>
              <a:ln w="12065">
                <a:solidFill>
                  <a:srgbClr val="99CC00"/>
                </a:solidFill>
                <a:round/>
                <a:headEnd/>
                <a:tailEnd/>
              </a:ln>
            </p:spPr>
            <p:txBody>
              <a:bodyPr/>
              <a:lstStyle/>
              <a:p>
                <a:pPr eaLnBrk="0" hangingPunct="0"/>
                <a:endParaRPr lang="en-US"/>
              </a:p>
            </p:txBody>
          </p:sp>
          <p:sp>
            <p:nvSpPr>
              <p:cNvPr id="47144" name="Rectangle 88"/>
              <p:cNvSpPr>
                <a:spLocks noChangeArrowheads="1"/>
              </p:cNvSpPr>
              <p:nvPr/>
            </p:nvSpPr>
            <p:spPr bwMode="auto">
              <a:xfrm>
                <a:off x="5376" y="1200"/>
                <a:ext cx="177" cy="154"/>
              </a:xfrm>
              <a:prstGeom prst="rect">
                <a:avLst/>
              </a:prstGeom>
              <a:noFill/>
              <a:ln w="9525">
                <a:noFill/>
                <a:miter lim="800000"/>
                <a:headEnd/>
                <a:tailEnd/>
              </a:ln>
            </p:spPr>
            <p:txBody>
              <a:bodyPr wrap="none" lIns="0" tIns="0" rIns="0" bIns="0">
                <a:spAutoFit/>
              </a:bodyPr>
              <a:lstStyle/>
              <a:p>
                <a:r>
                  <a:rPr lang="en-US" sz="1600" b="1">
                    <a:solidFill>
                      <a:schemeClr val="bg1"/>
                    </a:solidFill>
                  </a:rPr>
                  <a:t>US</a:t>
                </a:r>
              </a:p>
            </p:txBody>
          </p:sp>
        </p:grpSp>
      </p:grpSp>
      <p:sp>
        <p:nvSpPr>
          <p:cNvPr id="47138" name="Rectangle 89"/>
          <p:cNvSpPr>
            <a:spLocks noChangeArrowheads="1"/>
          </p:cNvSpPr>
          <p:nvPr/>
        </p:nvSpPr>
        <p:spPr bwMode="auto">
          <a:xfrm>
            <a:off x="5049838" y="152400"/>
            <a:ext cx="2487612" cy="274638"/>
          </a:xfrm>
          <a:prstGeom prst="rect">
            <a:avLst/>
          </a:prstGeom>
          <a:noFill/>
          <a:ln w="9525">
            <a:noFill/>
            <a:miter lim="800000"/>
            <a:headEnd/>
            <a:tailEnd/>
          </a:ln>
        </p:spPr>
        <p:txBody>
          <a:bodyPr wrap="none" lIns="0" tIns="0" rIns="0" bIns="0">
            <a:spAutoFit/>
          </a:bodyPr>
          <a:lstStyle/>
          <a:p>
            <a:r>
              <a:rPr lang="en-US" b="1">
                <a:solidFill>
                  <a:srgbClr val="000000"/>
                </a:solidFill>
              </a:rPr>
              <a:t>Adjusted* OR (95% CI)</a:t>
            </a:r>
            <a:r>
              <a:rPr lang="en-US" sz="1400" b="1">
                <a:solidFill>
                  <a:srgbClr val="000000"/>
                </a:solidFill>
              </a:rPr>
              <a:t> </a:t>
            </a:r>
            <a:endParaRPr lang="en-US" sz="1400" b="1"/>
          </a:p>
        </p:txBody>
      </p:sp>
      <p:sp>
        <p:nvSpPr>
          <p:cNvPr id="47139" name="Rectangle 90"/>
          <p:cNvSpPr>
            <a:spLocks noChangeArrowheads="1"/>
          </p:cNvSpPr>
          <p:nvPr/>
        </p:nvSpPr>
        <p:spPr bwMode="auto">
          <a:xfrm>
            <a:off x="3789363" y="6126163"/>
            <a:ext cx="5202237" cy="212725"/>
          </a:xfrm>
          <a:prstGeom prst="rect">
            <a:avLst/>
          </a:prstGeom>
          <a:noFill/>
          <a:ln w="9525">
            <a:noFill/>
            <a:miter lim="800000"/>
            <a:headEnd/>
            <a:tailEnd/>
          </a:ln>
        </p:spPr>
        <p:txBody>
          <a:bodyPr wrap="none" lIns="0" tIns="0" rIns="0" bIns="0">
            <a:spAutoFit/>
          </a:bodyPr>
          <a:lstStyle/>
          <a:p>
            <a:r>
              <a:rPr lang="en-US" sz="1400" b="1">
                <a:solidFill>
                  <a:srgbClr val="000000"/>
                </a:solidFill>
              </a:rPr>
              <a:t>* Adjusted for Socio-Demographic &amp; Community Risk Factors</a:t>
            </a:r>
            <a:endParaRPr lang="en-US" sz="1400" b="1"/>
          </a:p>
        </p:txBody>
      </p:sp>
      <p:sp>
        <p:nvSpPr>
          <p:cNvPr id="47140" name="Rectangle 91"/>
          <p:cNvSpPr>
            <a:spLocks noChangeArrowheads="1"/>
          </p:cNvSpPr>
          <p:nvPr/>
        </p:nvSpPr>
        <p:spPr bwMode="auto">
          <a:xfrm>
            <a:off x="3581400" y="6477000"/>
            <a:ext cx="5332294" cy="184666"/>
          </a:xfrm>
          <a:prstGeom prst="rect">
            <a:avLst/>
          </a:prstGeom>
          <a:noFill/>
          <a:ln w="9525">
            <a:noFill/>
            <a:miter lim="800000"/>
            <a:headEnd/>
            <a:tailEnd/>
          </a:ln>
        </p:spPr>
        <p:txBody>
          <a:bodyPr wrap="none" lIns="0" tIns="0" rIns="0" bIns="0">
            <a:spAutoFit/>
          </a:bodyPr>
          <a:lstStyle/>
          <a:p>
            <a:r>
              <a:rPr lang="en-US" sz="1200" b="1">
                <a:solidFill>
                  <a:srgbClr val="000000"/>
                </a:solidFill>
              </a:rPr>
              <a:t>Data Source: National Survey of Children’s Health, Florida and US 2003/4</a:t>
            </a:r>
            <a:endParaRPr lang="en-US" sz="1200" b="1"/>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r>
              <a:rPr lang="en-US" smtClean="0"/>
              <a:t>Presenting Predicted Values from Multivariable Models in Charts</a:t>
            </a:r>
          </a:p>
        </p:txBody>
      </p:sp>
      <p:sp>
        <p:nvSpPr>
          <p:cNvPr id="6" name="Content Placeholder 5"/>
          <p:cNvSpPr>
            <a:spLocks noGrp="1"/>
          </p:cNvSpPr>
          <p:nvPr>
            <p:ph idx="1"/>
          </p:nvPr>
        </p:nvSpPr>
        <p:spPr>
          <a:xfrm>
            <a:off x="152400" y="1676400"/>
            <a:ext cx="9067800" cy="4724400"/>
          </a:xfrm>
        </p:spPr>
        <p:txBody>
          <a:bodyPr/>
          <a:lstStyle/>
          <a:p>
            <a:pPr marL="457200" indent="-457200">
              <a:buSzPct val="80000"/>
              <a:buFont typeface="Wingdings" pitchFamily="2" charset="2"/>
              <a:buChar char="§"/>
              <a:defRPr/>
            </a:pPr>
            <a:r>
              <a:rPr lang="en-US" dirty="0" smtClean="0"/>
              <a:t>Estimate predicted probabilities from binomial regression models for groups of women with different risk status</a:t>
            </a:r>
          </a:p>
          <a:p>
            <a:pPr marL="457200" indent="-457200">
              <a:buSzPct val="80000"/>
              <a:buFont typeface="Wingdings" pitchFamily="2" charset="2"/>
              <a:buChar char="§"/>
              <a:defRPr/>
            </a:pPr>
            <a:endParaRPr lang="en-US" dirty="0" smtClean="0">
              <a:latin typeface="Courier New" pitchFamily="49" charset="0"/>
              <a:cs typeface="Courier New" pitchFamily="49" charset="0"/>
            </a:endParaRPr>
          </a:p>
          <a:p>
            <a:pPr marL="457200" indent="-457200">
              <a:buSzPct val="80000"/>
              <a:buFont typeface="Wingdings" pitchFamily="2" charset="2"/>
              <a:buChar char="§"/>
              <a:defRPr/>
            </a:pPr>
            <a:r>
              <a:rPr lang="en-US" dirty="0" smtClean="0">
                <a:latin typeface="+mj-lt"/>
                <a:cs typeface="Courier New" pitchFamily="49" charset="0"/>
              </a:rPr>
              <a:t>Use beta estimates from model to determine highest/lowest risk value for each variable and write contrast/estimate statement to estimate the predicted probability for each group.</a:t>
            </a:r>
          </a:p>
          <a:p>
            <a:pPr>
              <a:defRPr/>
            </a:pPr>
            <a:r>
              <a:rPr lang="en-US" sz="1600" b="1" dirty="0" smtClean="0">
                <a:latin typeface="Courier New" pitchFamily="49" charset="0"/>
                <a:cs typeface="Courier New" pitchFamily="49" charset="0"/>
              </a:rPr>
              <a:t> </a:t>
            </a:r>
          </a:p>
        </p:txBody>
      </p:sp>
      <p:sp>
        <p:nvSpPr>
          <p:cNvPr id="48132" name="Slide Number Placeholder 3"/>
          <p:cNvSpPr>
            <a:spLocks noGrp="1"/>
          </p:cNvSpPr>
          <p:nvPr>
            <p:ph type="sldNum" sz="quarter" idx="10"/>
          </p:nvPr>
        </p:nvSpPr>
        <p:spPr>
          <a:xfrm>
            <a:off x="8305800" y="6553200"/>
            <a:ext cx="838200" cy="304800"/>
          </a:xfrm>
          <a:noFill/>
        </p:spPr>
        <p:txBody>
          <a:bodyPr/>
          <a:lstStyle/>
          <a:p>
            <a:fld id="{AE66CA09-FA86-4209-801E-9BD9F2D69467}" type="slidenum">
              <a:rPr lang="en-US" smtClean="0">
                <a:latin typeface="Arial" charset="0"/>
              </a:rPr>
              <a:pPr/>
              <a:t>45</a:t>
            </a:fld>
            <a:endParaRPr lang="en-US" smtClean="0">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Presenting Predicted Values from Multivariable Models in Charts</a:t>
            </a:r>
            <a:br>
              <a:rPr lang="en-US" smtClean="0"/>
            </a:br>
            <a:endParaRPr lang="en-US" smtClean="0"/>
          </a:p>
        </p:txBody>
      </p:sp>
      <p:sp>
        <p:nvSpPr>
          <p:cNvPr id="49155" name="Slide Number Placeholder 3"/>
          <p:cNvSpPr>
            <a:spLocks noGrp="1"/>
          </p:cNvSpPr>
          <p:nvPr>
            <p:ph type="sldNum" sz="quarter" idx="10"/>
          </p:nvPr>
        </p:nvSpPr>
        <p:spPr>
          <a:noFill/>
        </p:spPr>
        <p:txBody>
          <a:bodyPr/>
          <a:lstStyle/>
          <a:p>
            <a:fld id="{6E4A016F-D2E3-4F56-AC50-1CB302A38755}" type="slidenum">
              <a:rPr lang="en-US" smtClean="0">
                <a:latin typeface="Arial" charset="0"/>
              </a:rPr>
              <a:pPr/>
              <a:t>46</a:t>
            </a:fld>
            <a:endParaRPr lang="en-US" smtClean="0">
              <a:latin typeface="Arial" charset="0"/>
            </a:endParaRPr>
          </a:p>
        </p:txBody>
      </p:sp>
      <p:graphicFrame>
        <p:nvGraphicFramePr>
          <p:cNvPr id="12" name="Chart 11"/>
          <p:cNvGraphicFramePr/>
          <p:nvPr/>
        </p:nvGraphicFramePr>
        <p:xfrm>
          <a:off x="609600" y="1219200"/>
          <a:ext cx="8153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49157" name="Right Brace 4"/>
          <p:cNvSpPr>
            <a:spLocks/>
          </p:cNvSpPr>
          <p:nvPr/>
        </p:nvSpPr>
        <p:spPr bwMode="auto">
          <a:xfrm rot="-6109291">
            <a:off x="3029745" y="3409156"/>
            <a:ext cx="265112" cy="955675"/>
          </a:xfrm>
          <a:prstGeom prst="rightBrace">
            <a:avLst>
              <a:gd name="adj1" fmla="val 8344"/>
              <a:gd name="adj2" fmla="val 50000"/>
            </a:avLst>
          </a:prstGeom>
          <a:noFill/>
          <a:ln w="9525" algn="ctr">
            <a:solidFill>
              <a:schemeClr val="tx1"/>
            </a:solidFill>
            <a:round/>
            <a:headEnd/>
            <a:tailEnd/>
          </a:ln>
        </p:spPr>
        <p:txBody>
          <a:bodyPr/>
          <a:lstStyle/>
          <a:p>
            <a:pPr eaLnBrk="0" hangingPunct="0"/>
            <a:endParaRPr lang="en-US"/>
          </a:p>
        </p:txBody>
      </p:sp>
      <p:sp>
        <p:nvSpPr>
          <p:cNvPr id="49158" name="Right Brace 5"/>
          <p:cNvSpPr>
            <a:spLocks/>
          </p:cNvSpPr>
          <p:nvPr/>
        </p:nvSpPr>
        <p:spPr bwMode="auto">
          <a:xfrm rot="-6109291">
            <a:off x="6534944" y="2340769"/>
            <a:ext cx="265113" cy="955675"/>
          </a:xfrm>
          <a:prstGeom prst="rightBrace">
            <a:avLst>
              <a:gd name="adj1" fmla="val 8344"/>
              <a:gd name="adj2" fmla="val 50000"/>
            </a:avLst>
          </a:prstGeom>
          <a:noFill/>
          <a:ln w="9525" algn="ctr">
            <a:solidFill>
              <a:schemeClr val="tx1"/>
            </a:solidFill>
            <a:round/>
            <a:headEnd/>
            <a:tailEnd/>
          </a:ln>
        </p:spPr>
        <p:txBody>
          <a:bodyPr/>
          <a:lstStyle/>
          <a:p>
            <a:pPr eaLnBrk="0" hangingPunct="0"/>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0" y="190500"/>
            <a:ext cx="7315200" cy="1409700"/>
          </a:xfrm>
        </p:spPr>
        <p:txBody>
          <a:bodyPr/>
          <a:lstStyle/>
          <a:p>
            <a:r>
              <a:rPr lang="en-US" smtClean="0"/>
              <a:t>Principle 4: Integration of Evidence</a:t>
            </a:r>
          </a:p>
        </p:txBody>
      </p:sp>
      <p:sp>
        <p:nvSpPr>
          <p:cNvPr id="3" name="Content Placeholder 2"/>
          <p:cNvSpPr>
            <a:spLocks noGrp="1"/>
          </p:cNvSpPr>
          <p:nvPr>
            <p:ph idx="1"/>
          </p:nvPr>
        </p:nvSpPr>
        <p:spPr>
          <a:xfrm>
            <a:off x="381000" y="1295400"/>
            <a:ext cx="8382000" cy="5105400"/>
          </a:xfrm>
        </p:spPr>
        <p:txBody>
          <a:bodyPr/>
          <a:lstStyle/>
          <a:p>
            <a:pPr marL="514350" indent="-514350" algn="ctr">
              <a:defRPr/>
            </a:pPr>
            <a:r>
              <a:rPr lang="en-US" b="1" i="1" dirty="0" smtClean="0">
                <a:solidFill>
                  <a:srgbClr val="3333CC"/>
                </a:solidFill>
              </a:rPr>
              <a:t>Completely integrate words, </a:t>
            </a:r>
          </a:p>
          <a:p>
            <a:pPr marL="514350" indent="-514350" algn="ctr">
              <a:defRPr/>
            </a:pPr>
            <a:r>
              <a:rPr lang="en-US" b="1" i="1" dirty="0" smtClean="0">
                <a:solidFill>
                  <a:srgbClr val="3333CC"/>
                </a:solidFill>
              </a:rPr>
              <a:t>numbers, images, diagrams</a:t>
            </a:r>
          </a:p>
          <a:p>
            <a:pPr marL="514350" indent="-514350" algn="ctr">
              <a:defRPr/>
            </a:pPr>
            <a:endParaRPr lang="en-US" sz="1000" b="1" i="1" dirty="0" smtClean="0">
              <a:solidFill>
                <a:srgbClr val="3333CC"/>
              </a:solidFill>
            </a:endParaRPr>
          </a:p>
          <a:p>
            <a:pPr marL="973138" lvl="1" indent="-515938" eaLnBrk="1" hangingPunct="1">
              <a:buClr>
                <a:schemeClr val="tx1"/>
              </a:buClr>
              <a:buSzPct val="100000"/>
              <a:buFont typeface="Wingdings" pitchFamily="2" charset="2"/>
              <a:buChar char="§"/>
              <a:defRPr/>
            </a:pPr>
            <a:r>
              <a:rPr lang="en-US" dirty="0" smtClean="0"/>
              <a:t>Use clear titles, direct labels and footnotes</a:t>
            </a:r>
          </a:p>
          <a:p>
            <a:pPr marL="973138" lvl="1" indent="-515938" eaLnBrk="1" hangingPunct="1">
              <a:buClr>
                <a:schemeClr val="tx1"/>
              </a:buClr>
              <a:buSzPct val="100000"/>
              <a:buFont typeface="Wingdings" pitchFamily="2" charset="2"/>
              <a:buChar char="§"/>
              <a:defRPr/>
            </a:pPr>
            <a:r>
              <a:rPr lang="en-US" dirty="0" smtClean="0"/>
              <a:t>Avoid legends as much as possible or put them inside the chart to maximize the chart area and keep the labels closer to the data</a:t>
            </a:r>
          </a:p>
          <a:p>
            <a:pPr marL="973138" lvl="1" indent="-515938" eaLnBrk="1" hangingPunct="1">
              <a:buClr>
                <a:schemeClr val="tx1"/>
              </a:buClr>
              <a:buSzPct val="100000"/>
              <a:buFont typeface="Wingdings" pitchFamily="2" charset="2"/>
              <a:buChar char="§"/>
              <a:defRPr/>
            </a:pPr>
            <a:r>
              <a:rPr lang="en-US" dirty="0" smtClean="0"/>
              <a:t>Blend graphical representations of data with short narrative to help with interpretation</a:t>
            </a:r>
          </a:p>
          <a:p>
            <a:pPr marL="973138" lvl="1" indent="-515938" eaLnBrk="1" hangingPunct="1">
              <a:buFont typeface="Wingdings" pitchFamily="2" charset="2"/>
              <a:buChar char="l"/>
              <a:defRPr/>
            </a:pPr>
            <a:endParaRPr lang="en-US" sz="1000" dirty="0" smtClean="0"/>
          </a:p>
          <a:p>
            <a:pPr marL="914400" lvl="1" indent="-514350">
              <a:defRPr/>
            </a:pPr>
            <a:r>
              <a:rPr lang="en-US" b="1" dirty="0" smtClean="0">
                <a:solidFill>
                  <a:srgbClr val="800000"/>
                </a:solidFill>
              </a:rPr>
              <a:t>Detail adds precision, clarity and credibility</a:t>
            </a:r>
          </a:p>
          <a:p>
            <a:pPr marL="914400" lvl="1" indent="-514350">
              <a:buFont typeface="Arial" pitchFamily="34" charset="0"/>
              <a:buChar char="•"/>
              <a:defRPr/>
            </a:pPr>
            <a:endParaRPr lang="en-US" dirty="0" smtClean="0"/>
          </a:p>
        </p:txBody>
      </p:sp>
      <p:sp>
        <p:nvSpPr>
          <p:cNvPr id="50180" name="Slide Number Placeholder 3"/>
          <p:cNvSpPr>
            <a:spLocks noGrp="1"/>
          </p:cNvSpPr>
          <p:nvPr>
            <p:ph type="sldNum" sz="quarter" idx="10"/>
          </p:nvPr>
        </p:nvSpPr>
        <p:spPr>
          <a:noFill/>
        </p:spPr>
        <p:txBody>
          <a:bodyPr/>
          <a:lstStyle/>
          <a:p>
            <a:fld id="{0DDCC3BF-4CA0-4F9B-B206-EB10DE8195C2}" type="slidenum">
              <a:rPr lang="en-US" smtClean="0">
                <a:latin typeface="Arial" charset="0"/>
              </a:rPr>
              <a:pPr/>
              <a:t>47</a:t>
            </a:fld>
            <a:endParaRPr lang="en-US" smtClean="0">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0" y="190500"/>
            <a:ext cx="7010400" cy="1028700"/>
          </a:xfrm>
        </p:spPr>
        <p:txBody>
          <a:bodyPr/>
          <a:lstStyle/>
          <a:p>
            <a:r>
              <a:rPr lang="en-US" dirty="0" smtClean="0">
                <a:solidFill>
                  <a:srgbClr val="800000"/>
                </a:solidFill>
              </a:rPr>
              <a:t>Indirect Labeling</a:t>
            </a:r>
          </a:p>
        </p:txBody>
      </p:sp>
      <p:sp>
        <p:nvSpPr>
          <p:cNvPr id="57347" name="Slide Number Placeholder 2"/>
          <p:cNvSpPr>
            <a:spLocks noGrp="1"/>
          </p:cNvSpPr>
          <p:nvPr>
            <p:ph type="sldNum" sz="quarter" idx="10"/>
          </p:nvPr>
        </p:nvSpPr>
        <p:spPr>
          <a:noFill/>
        </p:spPr>
        <p:txBody>
          <a:bodyPr/>
          <a:lstStyle/>
          <a:p>
            <a:fld id="{4D95ECE5-D981-418A-8317-D6B28F4735B1}" type="slidenum">
              <a:rPr lang="en-US" smtClean="0">
                <a:latin typeface="Arial" charset="0"/>
              </a:rPr>
              <a:pPr/>
              <a:t>48</a:t>
            </a:fld>
            <a:endParaRPr lang="en-US" smtClean="0">
              <a:latin typeface="Arial" charset="0"/>
            </a:endParaRPr>
          </a:p>
        </p:txBody>
      </p:sp>
      <p:pic>
        <p:nvPicPr>
          <p:cNvPr id="57348" name="Picture 2"/>
          <p:cNvPicPr>
            <a:picLocks noChangeAspect="1" noChangeArrowheads="1"/>
          </p:cNvPicPr>
          <p:nvPr/>
        </p:nvPicPr>
        <p:blipFill>
          <a:blip r:embed="rId2" cstate="print"/>
          <a:srcRect/>
          <a:stretch>
            <a:fillRect/>
          </a:stretch>
        </p:blipFill>
        <p:spPr bwMode="auto">
          <a:xfrm>
            <a:off x="914400" y="1219200"/>
            <a:ext cx="7361238" cy="54006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1BA26DE9-EEA9-49EA-B38F-1AF43379B6DF}" type="slidenum">
              <a:rPr lang="en-US" smtClean="0">
                <a:latin typeface="Arial" charset="0"/>
              </a:rPr>
              <a:pPr/>
              <a:t>4</a:t>
            </a:fld>
            <a:endParaRPr lang="en-US" smtClean="0">
              <a:latin typeface="Arial" charset="0"/>
            </a:endParaRPr>
          </a:p>
        </p:txBody>
      </p:sp>
      <p:sp>
        <p:nvSpPr>
          <p:cNvPr id="12291" name="Rectangle 4"/>
          <p:cNvSpPr>
            <a:spLocks noChangeArrowheads="1"/>
          </p:cNvSpPr>
          <p:nvPr/>
        </p:nvSpPr>
        <p:spPr bwMode="auto">
          <a:xfrm>
            <a:off x="1524000" y="228600"/>
            <a:ext cx="7010400" cy="1409700"/>
          </a:xfrm>
          <a:prstGeom prst="rect">
            <a:avLst/>
          </a:prstGeom>
          <a:noFill/>
          <a:ln w="9525">
            <a:noFill/>
            <a:miter lim="800000"/>
            <a:headEnd/>
            <a:tailEnd/>
          </a:ln>
        </p:spPr>
        <p:txBody>
          <a:bodyPr anchor="ctr"/>
          <a:lstStyle/>
          <a:p>
            <a:r>
              <a:rPr lang="en-US" sz="3600">
                <a:solidFill>
                  <a:srgbClr val="800000"/>
                </a:solidFill>
              </a:rPr>
              <a:t>Presenting Data Visually</a:t>
            </a:r>
          </a:p>
        </p:txBody>
      </p:sp>
      <p:sp>
        <p:nvSpPr>
          <p:cNvPr id="36868" name="Rectangle 3"/>
          <p:cNvSpPr>
            <a:spLocks noGrp="1" noChangeArrowheads="1"/>
          </p:cNvSpPr>
          <p:nvPr>
            <p:ph type="body" idx="1"/>
          </p:nvPr>
        </p:nvSpPr>
        <p:spPr>
          <a:xfrm>
            <a:off x="381000" y="1447800"/>
            <a:ext cx="8763000" cy="5029200"/>
          </a:xfrm>
        </p:spPr>
        <p:txBody>
          <a:bodyPr/>
          <a:lstStyle/>
          <a:p>
            <a:pPr marL="0" indent="0" eaLnBrk="1" hangingPunct="1">
              <a:lnSpc>
                <a:spcPct val="90000"/>
              </a:lnSpc>
              <a:defRPr/>
            </a:pPr>
            <a:r>
              <a:rPr lang="en-US" sz="3200" b="1" i="1" dirty="0" smtClean="0"/>
              <a:t>Tables: </a:t>
            </a:r>
            <a:r>
              <a:rPr lang="en-US" sz="3200" i="1" dirty="0" smtClean="0">
                <a:solidFill>
                  <a:srgbClr val="3333CC"/>
                </a:solidFill>
              </a:rPr>
              <a:t>Convey large amount of data in systematic way</a:t>
            </a:r>
          </a:p>
          <a:p>
            <a:pPr marL="0" indent="0" eaLnBrk="1" hangingPunct="1">
              <a:lnSpc>
                <a:spcPct val="90000"/>
              </a:lnSpc>
              <a:defRPr/>
            </a:pPr>
            <a:endParaRPr lang="en-US" sz="1000" b="1" dirty="0" smtClean="0">
              <a:solidFill>
                <a:srgbClr val="3333CC"/>
              </a:solidFill>
            </a:endParaRPr>
          </a:p>
          <a:p>
            <a:pPr>
              <a:buSzPct val="100000"/>
              <a:defRPr/>
            </a:pPr>
            <a:r>
              <a:rPr lang="en-US" dirty="0" smtClean="0"/>
              <a:t>Effective tables include:</a:t>
            </a:r>
          </a:p>
          <a:p>
            <a:pPr>
              <a:buSzPct val="100000"/>
              <a:buFont typeface="Wingdings" pitchFamily="2" charset="2"/>
              <a:buChar char="§"/>
              <a:defRPr/>
            </a:pPr>
            <a:r>
              <a:rPr lang="en-US" sz="2400" dirty="0" smtClean="0"/>
              <a:t>Table number and title that clearly identifies the data displayed</a:t>
            </a:r>
          </a:p>
          <a:p>
            <a:pPr>
              <a:buSzPct val="100000"/>
              <a:buFont typeface="Wingdings" pitchFamily="2" charset="2"/>
              <a:buChar char="§"/>
              <a:defRPr/>
            </a:pPr>
            <a:r>
              <a:rPr lang="en-US" sz="2400" dirty="0" smtClean="0"/>
              <a:t>Column and row headings</a:t>
            </a:r>
          </a:p>
          <a:p>
            <a:pPr>
              <a:buSzPct val="100000"/>
              <a:buFont typeface="Wingdings" pitchFamily="2" charset="2"/>
              <a:buChar char="§"/>
              <a:defRPr/>
            </a:pPr>
            <a:r>
              <a:rPr lang="en-US" sz="2400" dirty="0" smtClean="0"/>
              <a:t>Decimal alignment</a:t>
            </a:r>
          </a:p>
          <a:p>
            <a:pPr>
              <a:buSzPct val="100000"/>
              <a:buFont typeface="Wingdings" pitchFamily="2" charset="2"/>
              <a:buChar char="§"/>
              <a:defRPr/>
            </a:pPr>
            <a:r>
              <a:rPr lang="en-US" sz="2400" dirty="0" smtClean="0"/>
              <a:t>Expanded forms of abbreviations used in the tables, generally as footnotes</a:t>
            </a:r>
          </a:p>
          <a:p>
            <a:pPr>
              <a:buSzPct val="100000"/>
              <a:buFont typeface="Wingdings" pitchFamily="2" charset="2"/>
              <a:buChar char="§"/>
              <a:defRPr/>
            </a:pPr>
            <a:r>
              <a:rPr lang="en-US" sz="2400" dirty="0" smtClean="0"/>
              <a:t>Additional explanatory footnotes as needed</a:t>
            </a:r>
          </a:p>
          <a:p>
            <a:pPr marL="0" indent="0" eaLnBrk="1" hangingPunct="1">
              <a:lnSpc>
                <a:spcPct val="90000"/>
              </a:lnSpc>
              <a:defRPr/>
            </a:pPr>
            <a:endParaRPr lang="en-US" dirty="0" smtClean="0"/>
          </a:p>
        </p:txBody>
      </p:sp>
      <p:sp>
        <p:nvSpPr>
          <p:cNvPr id="12293" name="Rectangle 4"/>
          <p:cNvSpPr>
            <a:spLocks noChangeArrowheads="1"/>
          </p:cNvSpPr>
          <p:nvPr/>
        </p:nvSpPr>
        <p:spPr bwMode="auto">
          <a:xfrm>
            <a:off x="457200" y="6172200"/>
            <a:ext cx="8001000" cy="646112"/>
          </a:xfrm>
          <a:prstGeom prst="rect">
            <a:avLst/>
          </a:prstGeom>
          <a:noFill/>
          <a:ln w="9525">
            <a:noFill/>
            <a:miter lim="800000"/>
            <a:headEnd/>
            <a:tailEnd/>
          </a:ln>
        </p:spPr>
        <p:txBody>
          <a:bodyPr>
            <a:spAutoFit/>
          </a:bodyPr>
          <a:lstStyle/>
          <a:p>
            <a:r>
              <a:rPr lang="en-US"/>
              <a:t>“Guidelines for Conducting Birth Defects Surveillance: Chapter 11 -Data Presentation”: http://www.nbdpn.org/docs/Ch11_DataPresentation.pdf</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0" y="190500"/>
            <a:ext cx="7010400" cy="1028700"/>
          </a:xfrm>
        </p:spPr>
        <p:txBody>
          <a:bodyPr/>
          <a:lstStyle/>
          <a:p>
            <a:r>
              <a:rPr lang="en-US" dirty="0" smtClean="0">
                <a:solidFill>
                  <a:srgbClr val="800000"/>
                </a:solidFill>
              </a:rPr>
              <a:t>Direct Labeling</a:t>
            </a:r>
          </a:p>
        </p:txBody>
      </p:sp>
      <p:sp>
        <p:nvSpPr>
          <p:cNvPr id="58371" name="Slide Number Placeholder 2"/>
          <p:cNvSpPr>
            <a:spLocks noGrp="1"/>
          </p:cNvSpPr>
          <p:nvPr>
            <p:ph type="sldNum" sz="quarter" idx="10"/>
          </p:nvPr>
        </p:nvSpPr>
        <p:spPr>
          <a:noFill/>
        </p:spPr>
        <p:txBody>
          <a:bodyPr/>
          <a:lstStyle/>
          <a:p>
            <a:fld id="{2B87345E-61D3-4FB5-9437-1D678DE30D07}" type="slidenum">
              <a:rPr lang="en-US" smtClean="0">
                <a:latin typeface="Arial" charset="0"/>
              </a:rPr>
              <a:pPr/>
              <a:t>49</a:t>
            </a:fld>
            <a:endParaRPr lang="en-US" smtClean="0">
              <a:latin typeface="Arial" charset="0"/>
            </a:endParaRPr>
          </a:p>
        </p:txBody>
      </p:sp>
      <p:pic>
        <p:nvPicPr>
          <p:cNvPr id="58372" name="Picture 2"/>
          <p:cNvPicPr>
            <a:picLocks noChangeAspect="1" noChangeArrowheads="1"/>
          </p:cNvPicPr>
          <p:nvPr/>
        </p:nvPicPr>
        <p:blipFill>
          <a:blip r:embed="rId2" cstate="print"/>
          <a:srcRect/>
          <a:stretch>
            <a:fillRect/>
          </a:stretch>
        </p:blipFill>
        <p:spPr bwMode="auto">
          <a:xfrm>
            <a:off x="1943100" y="1500188"/>
            <a:ext cx="5257800" cy="3857625"/>
          </a:xfrm>
          <a:prstGeom prst="rect">
            <a:avLst/>
          </a:prstGeom>
          <a:noFill/>
          <a:ln w="9525">
            <a:noFill/>
            <a:miter lim="800000"/>
            <a:headEnd/>
            <a:tailEnd/>
          </a:ln>
        </p:spPr>
      </p:pic>
      <p:pic>
        <p:nvPicPr>
          <p:cNvPr id="58373" name="Picture 3"/>
          <p:cNvPicPr>
            <a:picLocks noChangeAspect="1" noChangeArrowheads="1"/>
          </p:cNvPicPr>
          <p:nvPr/>
        </p:nvPicPr>
        <p:blipFill>
          <a:blip r:embed="rId3" cstate="print"/>
          <a:srcRect/>
          <a:stretch>
            <a:fillRect/>
          </a:stretch>
        </p:blipFill>
        <p:spPr bwMode="auto">
          <a:xfrm>
            <a:off x="762000" y="1066800"/>
            <a:ext cx="7521575" cy="54403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90500"/>
            <a:ext cx="7010400" cy="952500"/>
          </a:xfrm>
        </p:spPr>
        <p:txBody>
          <a:bodyPr/>
          <a:lstStyle/>
          <a:p>
            <a:r>
              <a:rPr lang="en-US" dirty="0" smtClean="0">
                <a:solidFill>
                  <a:srgbClr val="800000"/>
                </a:solidFill>
              </a:rPr>
              <a:t>Integration of Evidence</a:t>
            </a:r>
            <a:endParaRPr lang="en-US" dirty="0">
              <a:solidFill>
                <a:srgbClr val="800000"/>
              </a:solidFill>
            </a:endParaRPr>
          </a:p>
        </p:txBody>
      </p:sp>
      <p:sp>
        <p:nvSpPr>
          <p:cNvPr id="59394" name="Slide Number Placeholder 1"/>
          <p:cNvSpPr>
            <a:spLocks noGrp="1"/>
          </p:cNvSpPr>
          <p:nvPr>
            <p:ph type="sldNum" sz="quarter" idx="10"/>
          </p:nvPr>
        </p:nvSpPr>
        <p:spPr>
          <a:noFill/>
        </p:spPr>
        <p:txBody>
          <a:bodyPr/>
          <a:lstStyle/>
          <a:p>
            <a:fld id="{6E9808F4-6408-4589-889E-72A698B6F0FC}" type="slidenum">
              <a:rPr lang="en-US" smtClean="0">
                <a:latin typeface="Arial" charset="0"/>
              </a:rPr>
              <a:pPr/>
              <a:t>50</a:t>
            </a:fld>
            <a:endParaRPr lang="en-US" smtClean="0">
              <a:latin typeface="Arial" charset="0"/>
            </a:endParaRPr>
          </a:p>
        </p:txBody>
      </p:sp>
      <p:pic>
        <p:nvPicPr>
          <p:cNvPr id="59395" name="Picture 2" descr="Child Mortality Declines"/>
          <p:cNvPicPr>
            <a:picLocks noChangeAspect="1" noChangeArrowheads="1"/>
          </p:cNvPicPr>
          <p:nvPr/>
        </p:nvPicPr>
        <p:blipFill>
          <a:blip r:embed="rId2" cstate="print"/>
          <a:srcRect/>
          <a:stretch>
            <a:fillRect/>
          </a:stretch>
        </p:blipFill>
        <p:spPr bwMode="auto">
          <a:xfrm>
            <a:off x="609600" y="990600"/>
            <a:ext cx="4532313" cy="5546725"/>
          </a:xfrm>
          <a:prstGeom prst="rect">
            <a:avLst/>
          </a:prstGeom>
          <a:noFill/>
          <a:ln w="9525">
            <a:noFill/>
            <a:miter lim="800000"/>
            <a:headEnd/>
            <a:tailEnd/>
          </a:ln>
        </p:spPr>
      </p:pic>
      <p:sp>
        <p:nvSpPr>
          <p:cNvPr id="59396" name="Rectangle 4"/>
          <p:cNvSpPr>
            <a:spLocks noChangeArrowheads="1"/>
          </p:cNvSpPr>
          <p:nvPr/>
        </p:nvSpPr>
        <p:spPr bwMode="auto">
          <a:xfrm>
            <a:off x="5334000" y="1295400"/>
            <a:ext cx="3810000" cy="1754326"/>
          </a:xfrm>
          <a:prstGeom prst="rect">
            <a:avLst/>
          </a:prstGeom>
          <a:noFill/>
          <a:ln w="9525">
            <a:noFill/>
            <a:miter lim="800000"/>
            <a:headEnd/>
            <a:tailEnd/>
          </a:ln>
        </p:spPr>
        <p:txBody>
          <a:bodyPr wrap="square">
            <a:spAutoFit/>
          </a:bodyPr>
          <a:lstStyle/>
          <a:p>
            <a:r>
              <a:rPr lang="en-US" b="1" dirty="0"/>
              <a:t>Child Mortality at Record Low; Further Drop Seen </a:t>
            </a:r>
          </a:p>
          <a:p>
            <a:r>
              <a:rPr lang="en-US" dirty="0"/>
              <a:t>By </a:t>
            </a:r>
            <a:r>
              <a:rPr lang="en-US" dirty="0">
                <a:hlinkClick r:id="rId3" tooltip="More Articles by Donald G. Mcneil Jr."/>
              </a:rPr>
              <a:t>DONALD G. </a:t>
            </a:r>
            <a:r>
              <a:rPr lang="en-US" dirty="0" err="1">
                <a:hlinkClick r:id="rId3" tooltip="More Articles by Donald G. Mcneil Jr."/>
              </a:rPr>
              <a:t>McNEIL</a:t>
            </a:r>
            <a:r>
              <a:rPr lang="en-US" dirty="0">
                <a:hlinkClick r:id="rId3" tooltip="More Articles by Donald G. Mcneil Jr."/>
              </a:rPr>
              <a:t> Jr.</a:t>
            </a:r>
            <a:endParaRPr lang="en-US" dirty="0"/>
          </a:p>
          <a:p>
            <a:r>
              <a:rPr lang="en-US" dirty="0"/>
              <a:t>Published: September 13, 2007 in the </a:t>
            </a:r>
            <a:r>
              <a:rPr lang="en-US" b="1" i="1" dirty="0"/>
              <a:t>New York Times</a:t>
            </a:r>
            <a:endParaRPr lang="en-US" i="1" dirty="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fld id="{C1380D62-5943-4B82-9EF8-CF9C09743C32}" type="slidenum">
              <a:rPr lang="en-US" smtClean="0">
                <a:latin typeface="Arial" charset="0"/>
              </a:rPr>
              <a:pPr/>
              <a:t>51</a:t>
            </a:fld>
            <a:endParaRPr lang="en-US" smtClean="0">
              <a:latin typeface="Arial" charset="0"/>
            </a:endParaRPr>
          </a:p>
        </p:txBody>
      </p:sp>
      <p:sp>
        <p:nvSpPr>
          <p:cNvPr id="60419" name="Rectangle 2"/>
          <p:cNvSpPr>
            <a:spLocks noGrp="1" noChangeArrowheads="1"/>
          </p:cNvSpPr>
          <p:nvPr>
            <p:ph type="title"/>
          </p:nvPr>
        </p:nvSpPr>
        <p:spPr/>
        <p:txBody>
          <a:bodyPr/>
          <a:lstStyle/>
          <a:p>
            <a:pPr eaLnBrk="1" hangingPunct="1"/>
            <a:r>
              <a:rPr lang="en-US" smtClean="0"/>
              <a:t>Narrating Charts</a:t>
            </a:r>
          </a:p>
        </p:txBody>
      </p:sp>
      <p:sp>
        <p:nvSpPr>
          <p:cNvPr id="60420" name="Rectangle 3"/>
          <p:cNvSpPr>
            <a:spLocks noGrp="1" noChangeArrowheads="1"/>
          </p:cNvSpPr>
          <p:nvPr>
            <p:ph type="body" idx="1"/>
          </p:nvPr>
        </p:nvSpPr>
        <p:spPr/>
        <p:txBody>
          <a:bodyPr/>
          <a:lstStyle/>
          <a:p>
            <a:pPr marL="406400" indent="-406400" eaLnBrk="1" hangingPunct="1">
              <a:buFont typeface="Wingdings" pitchFamily="2" charset="2"/>
              <a:buChar char="¢"/>
            </a:pPr>
            <a:r>
              <a:rPr lang="en-US" smtClean="0"/>
              <a:t>Narrative inserted directly in charts or in accompanying text helps guide your audience (ie the general public in your jurisdiction, advocates, policy makers) to interpret the charts and can be used to highlight particularly important or meaningful results</a:t>
            </a:r>
          </a:p>
          <a:p>
            <a:pPr marL="406400" indent="-406400" eaLnBrk="1" hangingPunct="1">
              <a:buFont typeface="Wingdings" pitchFamily="2" charset="2"/>
              <a:buChar char="¢"/>
            </a:pPr>
            <a:endParaRPr lang="en-US" smtClean="0"/>
          </a:p>
          <a:p>
            <a:pPr marL="406400" indent="-406400" eaLnBrk="1" hangingPunct="1">
              <a:buFont typeface="Wingdings" pitchFamily="2" charset="2"/>
              <a:buChar char="¢"/>
            </a:pPr>
            <a:r>
              <a:rPr lang="en-US" smtClean="0"/>
              <a:t>Clear titles and labels are still needed in case the reader skips over this additional text</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1"/>
          <p:cNvSpPr>
            <a:spLocks noGrp="1"/>
          </p:cNvSpPr>
          <p:nvPr>
            <p:ph type="sldNum" sz="quarter" idx="10"/>
          </p:nvPr>
        </p:nvSpPr>
        <p:spPr>
          <a:noFill/>
        </p:spPr>
        <p:txBody>
          <a:bodyPr/>
          <a:lstStyle/>
          <a:p>
            <a:fld id="{DD072548-05C9-44E3-89EA-2B906BBDDE80}" type="slidenum">
              <a:rPr lang="en-US" smtClean="0">
                <a:latin typeface="Arial" charset="0"/>
              </a:rPr>
              <a:pPr/>
              <a:t>52</a:t>
            </a:fld>
            <a:endParaRPr lang="en-US" smtClean="0">
              <a:latin typeface="Arial" charset="0"/>
            </a:endParaRPr>
          </a:p>
        </p:txBody>
      </p:sp>
      <p:graphicFrame>
        <p:nvGraphicFramePr>
          <p:cNvPr id="3074" name="Object 2"/>
          <p:cNvGraphicFramePr>
            <a:graphicFrameLocks noChangeAspect="1"/>
          </p:cNvGraphicFramePr>
          <p:nvPr/>
        </p:nvGraphicFramePr>
        <p:xfrm>
          <a:off x="703263" y="79375"/>
          <a:ext cx="7678737" cy="6626225"/>
        </p:xfrm>
        <a:graphic>
          <a:graphicData uri="http://schemas.openxmlformats.org/presentationml/2006/ole">
            <mc:AlternateContent xmlns:mc="http://schemas.openxmlformats.org/markup-compatibility/2006">
              <mc:Choice xmlns:v="urn:schemas-microsoft-com:vml" Requires="v">
                <p:oleObj spid="_x0000_s3079" name="Worksheet" r:id="rId4" imgW="5905500" imgH="5095951" progId="Excel.Sheet.8">
                  <p:embed/>
                </p:oleObj>
              </mc:Choice>
              <mc:Fallback>
                <p:oleObj name="Worksheet" r:id="rId4" imgW="5905500" imgH="509595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79375"/>
                        <a:ext cx="7678737"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0"/>
          </p:nvPr>
        </p:nvSpPr>
        <p:spPr>
          <a:noFill/>
        </p:spPr>
        <p:txBody>
          <a:bodyPr/>
          <a:lstStyle/>
          <a:p>
            <a:fld id="{A811986F-0581-408F-9C9E-592CD7E3C010}" type="slidenum">
              <a:rPr lang="en-US" smtClean="0">
                <a:latin typeface="Arial" charset="0"/>
              </a:rPr>
              <a:pPr/>
              <a:t>53</a:t>
            </a:fld>
            <a:endParaRPr lang="en-US" smtClean="0">
              <a:latin typeface="Arial" charset="0"/>
            </a:endParaRPr>
          </a:p>
        </p:txBody>
      </p:sp>
      <p:graphicFrame>
        <p:nvGraphicFramePr>
          <p:cNvPr id="4098" name="Object 2"/>
          <p:cNvGraphicFramePr>
            <a:graphicFrameLocks noChangeAspect="1"/>
          </p:cNvGraphicFramePr>
          <p:nvPr/>
        </p:nvGraphicFramePr>
        <p:xfrm>
          <a:off x="1143000" y="76200"/>
          <a:ext cx="6599238" cy="6818313"/>
        </p:xfrm>
        <a:graphic>
          <a:graphicData uri="http://schemas.openxmlformats.org/presentationml/2006/ole">
            <mc:AlternateContent xmlns:mc="http://schemas.openxmlformats.org/markup-compatibility/2006">
              <mc:Choice xmlns:v="urn:schemas-microsoft-com:vml" Requires="v">
                <p:oleObj spid="_x0000_s4103" name="Worksheet" r:id="rId4" imgW="5743651" imgH="5934151" progId="Excel.Sheet.8">
                  <p:embed/>
                </p:oleObj>
              </mc:Choice>
              <mc:Fallback>
                <p:oleObj name="Worksheet" r:id="rId4" imgW="5743651" imgH="593415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76200"/>
                        <a:ext cx="6599238" cy="681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xfrm>
            <a:off x="6781800" y="6477000"/>
            <a:ext cx="1905000" cy="228600"/>
          </a:xfrm>
          <a:noFill/>
        </p:spPr>
        <p:txBody>
          <a:bodyPr/>
          <a:lstStyle/>
          <a:p>
            <a:fld id="{B3856E79-362F-4132-AF64-B5E3497FF327}" type="slidenum">
              <a:rPr lang="en-US" smtClean="0">
                <a:latin typeface="Arial" charset="0"/>
              </a:rPr>
              <a:pPr/>
              <a:t>54</a:t>
            </a:fld>
            <a:endParaRPr lang="en-US" smtClean="0">
              <a:latin typeface="Arial" charset="0"/>
            </a:endParaRPr>
          </a:p>
        </p:txBody>
      </p:sp>
      <p:sp>
        <p:nvSpPr>
          <p:cNvPr id="5124" name="Rectangle 2"/>
          <p:cNvSpPr>
            <a:spLocks noGrp="1" noChangeArrowheads="1"/>
          </p:cNvSpPr>
          <p:nvPr>
            <p:ph type="title"/>
          </p:nvPr>
        </p:nvSpPr>
        <p:spPr>
          <a:xfrm>
            <a:off x="228600" y="709613"/>
            <a:ext cx="8763000" cy="585787"/>
          </a:xfrm>
        </p:spPr>
        <p:txBody>
          <a:bodyPr/>
          <a:lstStyle/>
          <a:p>
            <a:r>
              <a:rPr lang="en-US" sz="2600" smtClean="0"/>
              <a:t>Insurance Status of Illinois Workers by Employment Status, Employer Size, and Residence</a:t>
            </a:r>
          </a:p>
        </p:txBody>
      </p:sp>
      <p:pic>
        <p:nvPicPr>
          <p:cNvPr id="6" name="Object 2"/>
          <p:cNvPicPr>
            <a:picLocks noChangeAspect="1" noChangeArrowheads="1"/>
          </p:cNvPicPr>
          <p:nvPr/>
        </p:nvPicPr>
        <p:blipFill>
          <a:blip r:embed="rId2" cstate="print"/>
          <a:srcRect/>
          <a:stretch>
            <a:fillRect/>
          </a:stretch>
        </p:blipFill>
        <p:spPr bwMode="auto">
          <a:xfrm>
            <a:off x="752475" y="1371600"/>
            <a:ext cx="7934325" cy="5111750"/>
          </a:xfrm>
          <a:prstGeom prst="rect">
            <a:avLst/>
          </a:prstGeom>
          <a:noFill/>
          <a:ln w="12700">
            <a:miter lim="800000"/>
            <a:headEnd/>
            <a:tailEnd/>
          </a:ln>
          <a:effectLst/>
        </p:spPr>
      </p:pic>
      <p:sp>
        <p:nvSpPr>
          <p:cNvPr id="5125" name="Text Box 5"/>
          <p:cNvSpPr txBox="1">
            <a:spLocks noChangeArrowheads="1"/>
          </p:cNvSpPr>
          <p:nvPr/>
        </p:nvSpPr>
        <p:spPr bwMode="auto">
          <a:xfrm>
            <a:off x="3657600" y="1587500"/>
            <a:ext cx="3962400" cy="2032000"/>
          </a:xfrm>
          <a:prstGeom prst="rect">
            <a:avLst/>
          </a:prstGeom>
          <a:solidFill>
            <a:srgbClr val="ECECEC">
              <a:alpha val="98038"/>
            </a:srgbClr>
          </a:solidFill>
          <a:ln w="25400">
            <a:solidFill>
              <a:srgbClr val="C0C0C0"/>
            </a:solidFill>
            <a:miter lim="800000"/>
            <a:headEnd/>
            <a:tailEnd/>
          </a:ln>
        </p:spPr>
        <p:txBody>
          <a:bodyPr>
            <a:spAutoFit/>
          </a:bodyPr>
          <a:lstStyle/>
          <a:p>
            <a:pPr>
              <a:spcBef>
                <a:spcPct val="50000"/>
              </a:spcBef>
            </a:pPr>
            <a:r>
              <a:rPr lang="en-US"/>
              <a:t>The pattern of insurance status for full-time, part-time and unemployed workers is similar across IL, but the rates of  uninsuredeness vary by geographic area. Chicago has the highest rates regardless of the employment status of its workers.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E679EF65-F605-4A62-8CF9-A235ED2A9210}" type="slidenum">
              <a:rPr lang="en-US" smtClean="0">
                <a:latin typeface="Arial" charset="0"/>
              </a:rPr>
              <a:pPr/>
              <a:t>55</a:t>
            </a:fld>
            <a:endParaRPr lang="en-US" smtClean="0">
              <a:latin typeface="Arial" charset="0"/>
            </a:endParaRPr>
          </a:p>
        </p:txBody>
      </p:sp>
      <p:sp>
        <p:nvSpPr>
          <p:cNvPr id="51203" name="Rectangle 2"/>
          <p:cNvSpPr>
            <a:spLocks noGrp="1" noChangeArrowheads="1"/>
          </p:cNvSpPr>
          <p:nvPr>
            <p:ph type="title"/>
          </p:nvPr>
        </p:nvSpPr>
        <p:spPr>
          <a:xfrm>
            <a:off x="1447800" y="152400"/>
            <a:ext cx="7010400" cy="1409700"/>
          </a:xfrm>
        </p:spPr>
        <p:txBody>
          <a:bodyPr/>
          <a:lstStyle/>
          <a:p>
            <a:pPr eaLnBrk="1" hangingPunct="1"/>
            <a:r>
              <a:rPr lang="en-US" dirty="0" smtClean="0"/>
              <a:t>Narrating Tables</a:t>
            </a:r>
          </a:p>
        </p:txBody>
      </p:sp>
      <p:sp>
        <p:nvSpPr>
          <p:cNvPr id="51204" name="Rectangle 3"/>
          <p:cNvSpPr>
            <a:spLocks noGrp="1" noChangeArrowheads="1"/>
          </p:cNvSpPr>
          <p:nvPr>
            <p:ph type="body" idx="1"/>
          </p:nvPr>
        </p:nvSpPr>
        <p:spPr/>
        <p:txBody>
          <a:bodyPr/>
          <a:lstStyle/>
          <a:p>
            <a:pPr marL="0" indent="0" eaLnBrk="1" hangingPunct="1">
              <a:buSzTx/>
              <a:buFontTx/>
              <a:buNone/>
            </a:pPr>
            <a:endParaRPr lang="en-US" sz="1800" dirty="0" smtClean="0"/>
          </a:p>
          <a:p>
            <a:pPr marL="400050" lvl="1" eaLnBrk="1" hangingPunct="1">
              <a:buClr>
                <a:schemeClr val="hlink"/>
              </a:buClr>
              <a:buSzTx/>
              <a:buFont typeface="Wingdings" pitchFamily="2" charset="2"/>
              <a:buChar char="§"/>
            </a:pPr>
            <a:r>
              <a:rPr lang="en-US" dirty="0" smtClean="0"/>
              <a:t>Present a series of adjusted ratio measures (OR, RR, HR, etc) in one </a:t>
            </a:r>
            <a:r>
              <a:rPr lang="en-US" b="1" i="1" dirty="0" smtClean="0"/>
              <a:t>table</a:t>
            </a:r>
            <a:r>
              <a:rPr lang="en-US" dirty="0" smtClean="0"/>
              <a:t> for comparison</a:t>
            </a:r>
          </a:p>
          <a:p>
            <a:pPr marL="400050" lvl="1" eaLnBrk="1" hangingPunct="1">
              <a:buClr>
                <a:schemeClr val="hlink"/>
              </a:buClr>
              <a:buSzTx/>
              <a:buFont typeface="Wingdings" pitchFamily="2" charset="2"/>
              <a:buChar char="§"/>
            </a:pPr>
            <a:endParaRPr lang="en-US" sz="1800" dirty="0" smtClean="0"/>
          </a:p>
          <a:p>
            <a:pPr marL="400050" lvl="1" eaLnBrk="1" hangingPunct="1">
              <a:buClr>
                <a:schemeClr val="hlink"/>
              </a:buClr>
              <a:buSzTx/>
              <a:buFont typeface="Wingdings" pitchFamily="2" charset="2"/>
              <a:buChar char="§"/>
            </a:pPr>
            <a:r>
              <a:rPr lang="en-US" dirty="0" smtClean="0"/>
              <a:t>Convey reference groups and significance in a way that is clear to a general audience</a:t>
            </a:r>
          </a:p>
          <a:p>
            <a:pPr marL="400050" lvl="1" eaLnBrk="1" hangingPunct="1">
              <a:buClr>
                <a:schemeClr val="hlink"/>
              </a:buClr>
              <a:buSzTx/>
              <a:buFont typeface="Wingdings" pitchFamily="2" charset="2"/>
              <a:buChar char="§"/>
            </a:pPr>
            <a:endParaRPr lang="en-US" sz="2000" dirty="0" smtClean="0"/>
          </a:p>
          <a:p>
            <a:pPr marL="400050" lvl="1" eaLnBrk="1" hangingPunct="1">
              <a:buClr>
                <a:schemeClr val="hlink"/>
              </a:buClr>
              <a:buSzTx/>
              <a:buFont typeface="Wingdings" pitchFamily="2" charset="2"/>
              <a:buChar char="§"/>
            </a:pPr>
            <a:r>
              <a:rPr lang="en-US" dirty="0" smtClean="0"/>
              <a:t>Narrate tables when appropriate to help audience interpret results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0"/>
          </p:nvPr>
        </p:nvSpPr>
        <p:spPr>
          <a:xfrm>
            <a:off x="6781800" y="6477000"/>
            <a:ext cx="1905000" cy="228600"/>
          </a:xfrm>
          <a:noFill/>
        </p:spPr>
        <p:txBody>
          <a:bodyPr/>
          <a:lstStyle/>
          <a:p>
            <a:fld id="{49E368A0-5985-4BE0-A9A3-A605F7D2EF34}" type="slidenum">
              <a:rPr lang="en-US" smtClean="0">
                <a:latin typeface="Arial" charset="0"/>
              </a:rPr>
              <a:pPr/>
              <a:t>56</a:t>
            </a:fld>
            <a:endParaRPr lang="en-US" smtClean="0">
              <a:latin typeface="Arial" charset="0"/>
            </a:endParaRPr>
          </a:p>
        </p:txBody>
      </p:sp>
      <p:sp>
        <p:nvSpPr>
          <p:cNvPr id="52227" name="Rectangle 2"/>
          <p:cNvSpPr>
            <a:spLocks noGrp="1" noChangeArrowheads="1"/>
          </p:cNvSpPr>
          <p:nvPr>
            <p:ph type="title"/>
          </p:nvPr>
        </p:nvSpPr>
        <p:spPr>
          <a:xfrm>
            <a:off x="457200" y="1295400"/>
            <a:ext cx="8534400" cy="1143000"/>
          </a:xfrm>
        </p:spPr>
        <p:txBody>
          <a:bodyPr/>
          <a:lstStyle/>
          <a:p>
            <a:r>
              <a:rPr lang="en-US" sz="2800" dirty="0" smtClean="0"/>
              <a:t>					Tables with Modeling </a:t>
            </a:r>
            <a:br>
              <a:rPr lang="en-US" sz="2800" dirty="0" smtClean="0"/>
            </a:br>
            <a:r>
              <a:rPr lang="en-US" sz="2800" dirty="0" smtClean="0"/>
              <a:t>					Results: Some Issues</a:t>
            </a:r>
          </a:p>
        </p:txBody>
      </p:sp>
      <p:sp>
        <p:nvSpPr>
          <p:cNvPr id="52228" name="Rectangle 3"/>
          <p:cNvSpPr>
            <a:spLocks noGrp="1" noChangeArrowheads="1"/>
          </p:cNvSpPr>
          <p:nvPr>
            <p:ph type="body" idx="1"/>
          </p:nvPr>
        </p:nvSpPr>
        <p:spPr>
          <a:xfrm>
            <a:off x="533400" y="2362200"/>
            <a:ext cx="8610600" cy="4724400"/>
          </a:xfrm>
        </p:spPr>
        <p:txBody>
          <a:bodyPr/>
          <a:lstStyle/>
          <a:p>
            <a:pPr marL="4860925" lvl="3" indent="-179388">
              <a:buClr>
                <a:schemeClr val="folHlink"/>
              </a:buClr>
              <a:buFont typeface="Wingdings" pitchFamily="2" charset="2"/>
              <a:buChar char="n"/>
            </a:pPr>
            <a:r>
              <a:rPr lang="en-US" sz="2400" dirty="0" smtClean="0"/>
              <a:t>Titling, labeling</a:t>
            </a:r>
          </a:p>
          <a:p>
            <a:pPr marL="4860925" lvl="3" indent="-179388">
              <a:buClr>
                <a:schemeClr val="folHlink"/>
              </a:buClr>
              <a:buFont typeface="Wingdings" pitchFamily="2" charset="2"/>
              <a:buChar char="n"/>
            </a:pPr>
            <a:r>
              <a:rPr lang="en-US" sz="2400" dirty="0" smtClean="0"/>
              <a:t>Reference group display, position, wording</a:t>
            </a:r>
          </a:p>
          <a:p>
            <a:pPr marL="4860925" lvl="3" indent="-179388">
              <a:buClr>
                <a:schemeClr val="folHlink"/>
              </a:buClr>
              <a:buFont typeface="Wingdings" pitchFamily="2" charset="2"/>
              <a:buChar char="n"/>
            </a:pPr>
            <a:r>
              <a:rPr lang="en-US" sz="2400" dirty="0" smtClean="0"/>
              <a:t>Confidence interval display, format</a:t>
            </a:r>
          </a:p>
          <a:p>
            <a:pPr marL="4860925" lvl="3" indent="-179388">
              <a:buClr>
                <a:schemeClr val="folHlink"/>
              </a:buClr>
              <a:buFont typeface="Wingdings" pitchFamily="2" charset="2"/>
              <a:buChar char="n"/>
            </a:pPr>
            <a:r>
              <a:rPr lang="en-US" sz="2400" dirty="0" smtClean="0"/>
              <a:t>Describing statistical results</a:t>
            </a:r>
          </a:p>
          <a:p>
            <a:pPr marL="4860925" lvl="3" indent="-179388">
              <a:buClr>
                <a:schemeClr val="folHlink"/>
              </a:buClr>
              <a:buFont typeface="Wingdings" pitchFamily="2" charset="2"/>
              <a:buChar char="n"/>
            </a:pPr>
            <a:r>
              <a:rPr lang="en-US" sz="2400" dirty="0" smtClean="0"/>
              <a:t>Explanatory text in table</a:t>
            </a:r>
          </a:p>
          <a:p>
            <a:pPr marL="533400" indent="-533400" algn="r"/>
            <a:endParaRPr lang="en-US" sz="2400" dirty="0" smtClean="0"/>
          </a:p>
        </p:txBody>
      </p:sp>
      <p:graphicFrame>
        <p:nvGraphicFramePr>
          <p:cNvPr id="629764" name="Group 4"/>
          <p:cNvGraphicFramePr>
            <a:graphicFrameLocks noGrp="1"/>
          </p:cNvGraphicFramePr>
          <p:nvPr/>
        </p:nvGraphicFramePr>
        <p:xfrm>
          <a:off x="228600" y="1524000"/>
          <a:ext cx="4800600" cy="5077968"/>
        </p:xfrm>
        <a:graphic>
          <a:graphicData uri="http://schemas.openxmlformats.org/drawingml/2006/table">
            <a:tbl>
              <a:tblPr>
                <a:tableStyleId>{2D5ABB26-0587-4C30-8999-92F81FD0307C}</a:tableStyleId>
              </a:tblPr>
              <a:tblGrid>
                <a:gridCol w="2720975"/>
                <a:gridCol w="958850"/>
                <a:gridCol w="1120775"/>
              </a:tblGrid>
              <a:tr h="123825">
                <a:tc gridSpan="3">
                  <a:txBody>
                    <a:bodyPr/>
                    <a:lstStyle/>
                    <a:p>
                      <a:pPr marL="0" marR="0" lvl="0" indent="0" algn="l" defTabSz="914400" rtl="0" eaLnBrk="1" fontAlgn="base" latinLnBrk="0" hangingPunct="1">
                        <a:lnSpc>
                          <a:spcPct val="100000"/>
                        </a:lnSpc>
                        <a:spcBef>
                          <a:spcPct val="25000"/>
                        </a:spcBef>
                        <a:spcAft>
                          <a:spcPct val="0"/>
                        </a:spcAft>
                        <a:buClr>
                          <a:schemeClr val="bg2"/>
                        </a:buClr>
                        <a:buSzTx/>
                        <a:buFontTx/>
                        <a:buNone/>
                        <a:tabLst/>
                      </a:pPr>
                      <a:r>
                        <a:rPr kumimoji="0" lang="en-US" sz="1400" u="none" strike="noStrike" cap="none" normalizeH="0" baseline="0" dirty="0" smtClean="0">
                          <a:ln>
                            <a:noFill/>
                          </a:ln>
                          <a:solidFill>
                            <a:schemeClr val="tx2"/>
                          </a:solidFill>
                          <a:effectLst/>
                        </a:rPr>
                        <a:t>Table 1. Adjusted* Prevalence Ratio (</a:t>
                      </a:r>
                      <a:r>
                        <a:rPr kumimoji="0" lang="en-US" sz="1400" u="none" strike="noStrike" cap="none" normalizeH="0" baseline="0" dirty="0" err="1" smtClean="0">
                          <a:ln>
                            <a:noFill/>
                          </a:ln>
                          <a:solidFill>
                            <a:schemeClr val="tx2"/>
                          </a:solidFill>
                          <a:effectLst/>
                        </a:rPr>
                        <a:t>aPR</a:t>
                      </a:r>
                      <a:r>
                        <a:rPr kumimoji="0" lang="en-US" sz="1400" u="none" strike="noStrike" cap="none" normalizeH="0" baseline="0" dirty="0" smtClean="0">
                          <a:ln>
                            <a:noFill/>
                          </a:ln>
                          <a:solidFill>
                            <a:schemeClr val="tx2"/>
                          </a:solidFill>
                          <a:effectLst/>
                        </a:rPr>
                        <a:t>) of  factors associated with late or no entry into prenatal care, </a:t>
                      </a:r>
                      <a:br>
                        <a:rPr kumimoji="0" lang="en-US" sz="1400" u="none" strike="noStrike" cap="none" normalizeH="0" baseline="0" dirty="0" smtClean="0">
                          <a:ln>
                            <a:noFill/>
                          </a:ln>
                          <a:solidFill>
                            <a:schemeClr val="tx2"/>
                          </a:solidFill>
                          <a:effectLst/>
                        </a:rPr>
                      </a:br>
                      <a:r>
                        <a:rPr kumimoji="0" lang="en-US" sz="1400" u="none" strike="noStrike" cap="none" normalizeH="0" baseline="0" dirty="0" smtClean="0">
                          <a:ln>
                            <a:noFill/>
                          </a:ln>
                          <a:solidFill>
                            <a:schemeClr val="tx2"/>
                          </a:solidFill>
                          <a:effectLst/>
                        </a:rPr>
                        <a:t>MA PRAMS, 2007</a:t>
                      </a:r>
                      <a:endParaRPr kumimoji="0" lang="en-US" sz="1400" b="1" i="0" u="none" strike="noStrike" cap="none" normalizeH="0" baseline="0" dirty="0" smtClean="0">
                        <a:ln>
                          <a:noFill/>
                        </a:ln>
                        <a:solidFill>
                          <a:schemeClr val="tx2"/>
                        </a:solidFill>
                        <a:effectLst/>
                        <a:latin typeface="Times New Roman" pitchFamily="18" charset="0"/>
                      </a:endParaRPr>
                    </a:p>
                  </a:txBody>
                  <a:tcPr marT="0" marB="0" anchor="b" horzOverflow="overflow">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23825">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smtClean="0">
                          <a:ln>
                            <a:noFill/>
                          </a:ln>
                          <a:solidFill>
                            <a:schemeClr val="tx2"/>
                          </a:solidFill>
                          <a:effectLst/>
                        </a:rPr>
                        <a:t>aPR</a:t>
                      </a:r>
                      <a:endParaRPr kumimoji="0" lang="en-US" sz="1400" b="0" i="0" u="none" strike="noStrike" cap="none" normalizeH="0" baseline="0" smtClean="0">
                        <a:ln>
                          <a:noFill/>
                        </a:ln>
                        <a:solidFill>
                          <a:schemeClr val="tx2"/>
                        </a:solidFill>
                        <a:effectLst/>
                        <a:latin typeface="Times New Roman" pitchFamily="18" charset="0"/>
                      </a:endParaRPr>
                    </a:p>
                  </a:txBody>
                  <a:tcPr marT="0" marB="0" anchor="b" horzOverflow="overflow">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95% CI</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lnT w="12700" cap="flat" cmpd="sng" algn="ctr">
                      <a:solidFill>
                        <a:schemeClr val="tx1"/>
                      </a:solidFill>
                      <a:prstDash val="solid"/>
                      <a:round/>
                      <a:headEnd type="none" w="med" len="med"/>
                      <a:tailEnd type="none" w="med" len="med"/>
                    </a:lnT>
                    <a:solidFill>
                      <a:schemeClr val="bg1">
                        <a:lumMod val="95000"/>
                      </a:schemeClr>
                    </a:solidFill>
                  </a:tcPr>
                </a:tc>
              </a:tr>
              <a:tr h="20478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Age and education</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&lt; 20 yrs</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3.3</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1.8, 6.0**</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20+ yrs, ≤high school </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1.5</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1.0, 2.3**</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20+ yrs, &gt; high school   </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Ref</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Maternal race</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White non-Hispanic</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Ref</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Black non-Hispanic</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1.8</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1.2, 2.6**</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Hispanic</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1.4</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0.9, 2.1</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Other</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1.9</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1.3, 2.7**</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Not married vs. married</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1.1</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0.7, 1.7</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Parity</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87325">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No previous live birth</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Ref</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9843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1-2 previous live births</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1.2</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0.9, 1.7</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3+ previous live births</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2.6</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1.6, 4.3**</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Pre-pregnancy insurance</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Private</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b"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Ref</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  Medicaid</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1.7</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1.1, 2.8**</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solidFill>
                      <a:schemeClr val="bg1">
                        <a:lumMod val="95000"/>
                      </a:schemeClr>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smtClean="0">
                          <a:ln>
                            <a:noFill/>
                          </a:ln>
                          <a:solidFill>
                            <a:schemeClr val="tx2"/>
                          </a:solidFill>
                          <a:effectLst/>
                        </a:rPr>
                        <a:t>  Uninsured</a:t>
                      </a:r>
                      <a:endParaRPr kumimoji="0" lang="en-US" sz="1400" b="0" i="0" u="none" strike="noStrike" cap="none" normalizeH="0" baseline="0" smtClean="0">
                        <a:ln>
                          <a:noFill/>
                        </a:ln>
                        <a:solidFill>
                          <a:schemeClr val="tx2"/>
                        </a:solidFill>
                        <a:effectLst/>
                        <a:latin typeface="Times New Roman" pitchFamily="18" charset="0"/>
                      </a:endParaRPr>
                    </a:p>
                  </a:txBody>
                  <a:tcPr marT="0" marB="0" horzOverflow="overflow">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1.8</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u="none" strike="noStrike" cap="none" normalizeH="0" baseline="0" dirty="0" smtClean="0">
                          <a:ln>
                            <a:noFill/>
                          </a:ln>
                          <a:solidFill>
                            <a:schemeClr val="tx2"/>
                          </a:solidFill>
                          <a:effectLst/>
                        </a:rPr>
                        <a:t>1.1, .8**</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lnB w="12700" cap="flat" cmpd="sng" algn="ctr">
                      <a:solidFill>
                        <a:schemeClr val="tx1"/>
                      </a:solidFill>
                      <a:prstDash val="solid"/>
                      <a:round/>
                      <a:headEnd type="none" w="med" len="med"/>
                      <a:tailEnd type="none" w="med" len="med"/>
                    </a:lnB>
                    <a:solidFill>
                      <a:schemeClr val="bg1">
                        <a:lumMod val="95000"/>
                      </a:schemeClr>
                    </a:solidFill>
                  </a:tcPr>
                </a:tc>
              </a:tr>
              <a:tr h="138113">
                <a:tc gridSpan="3">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u="none" strike="noStrike" cap="none" normalizeH="0" baseline="0" dirty="0" smtClean="0">
                          <a:ln>
                            <a:noFill/>
                          </a:ln>
                          <a:solidFill>
                            <a:schemeClr val="tx2"/>
                          </a:solidFill>
                          <a:effectLst/>
                        </a:rPr>
                        <a:t>* Adjusted for all other variables at the same time</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u="none" strike="noStrike" cap="none" normalizeH="0" baseline="0" dirty="0" smtClean="0">
                          <a:ln>
                            <a:noFill/>
                          </a:ln>
                          <a:solidFill>
                            <a:schemeClr val="tx2"/>
                          </a:solidFill>
                          <a:effectLst/>
                        </a:rPr>
                        <a:t>** Statistically significant at </a:t>
                      </a:r>
                      <a:r>
                        <a:rPr kumimoji="0" lang="el-GR" sz="1200" u="none" strike="noStrike" cap="none" normalizeH="0" baseline="0" dirty="0" smtClean="0">
                          <a:ln>
                            <a:noFill/>
                          </a:ln>
                          <a:solidFill>
                            <a:schemeClr val="tx2"/>
                          </a:solidFill>
                          <a:effectLst/>
                        </a:rPr>
                        <a:t>α</a:t>
                      </a:r>
                      <a:r>
                        <a:rPr kumimoji="0" lang="en-US" sz="1200" u="none" strike="noStrike" cap="none" normalizeH="0" baseline="0" dirty="0" smtClean="0">
                          <a:ln>
                            <a:noFill/>
                          </a:ln>
                          <a:solidFill>
                            <a:schemeClr val="tx2"/>
                          </a:solidFill>
                          <a:effectLst/>
                        </a:rPr>
                        <a:t>=0.05 compared to reference group</a:t>
                      </a:r>
                      <a:endParaRPr kumimoji="0" lang="en-US" sz="1200" b="0" i="0" u="none" strike="noStrike" cap="none" normalizeH="0" baseline="0" dirty="0" smtClean="0">
                        <a:ln>
                          <a:noFill/>
                        </a:ln>
                        <a:solidFill>
                          <a:schemeClr val="tx2"/>
                        </a:solidFill>
                        <a:effectLst/>
                        <a:latin typeface="Times New Roman" pitchFamily="18" charset="0"/>
                      </a:endParaRPr>
                    </a:p>
                  </a:txBody>
                  <a:tcPr marT="0" marB="0" horzOverflow="overflow">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a:p>
                  </a:txBody>
                  <a:tcPr/>
                </a:tc>
                <a:tc hMerge="1">
                  <a:txBody>
                    <a:bodyPr/>
                    <a:lstStyle/>
                    <a:p>
                      <a:endParaRPr lang="en-US"/>
                    </a:p>
                  </a:txBody>
                  <a:tcPr/>
                </a:tc>
              </a:tr>
            </a:tbl>
          </a:graphicData>
        </a:graphic>
      </p:graphicFrame>
      <p:sp>
        <p:nvSpPr>
          <p:cNvPr id="6" name="Rectangle 2"/>
          <p:cNvSpPr txBox="1">
            <a:spLocks noChangeArrowheads="1"/>
          </p:cNvSpPr>
          <p:nvPr/>
        </p:nvSpPr>
        <p:spPr bwMode="auto">
          <a:xfrm>
            <a:off x="1447800" y="0"/>
            <a:ext cx="7010400" cy="1409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800000"/>
                </a:solidFill>
                <a:effectLst/>
                <a:uLnTx/>
                <a:uFillTx/>
                <a:latin typeface="+mj-lt"/>
                <a:ea typeface="+mj-ea"/>
                <a:cs typeface="+mj-cs"/>
              </a:rPr>
              <a:t>Narrating Tables</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0"/>
          </p:nvPr>
        </p:nvSpPr>
        <p:spPr>
          <a:xfrm>
            <a:off x="6781800" y="6477000"/>
            <a:ext cx="1905000" cy="228600"/>
          </a:xfrm>
          <a:noFill/>
        </p:spPr>
        <p:txBody>
          <a:bodyPr/>
          <a:lstStyle/>
          <a:p>
            <a:fld id="{D1347A4F-D3C0-4CA1-B962-397A144AF6DF}" type="slidenum">
              <a:rPr lang="en-US" smtClean="0">
                <a:latin typeface="Arial" charset="0"/>
              </a:rPr>
              <a:pPr/>
              <a:t>57</a:t>
            </a:fld>
            <a:endParaRPr lang="en-US" smtClean="0">
              <a:latin typeface="Arial" charset="0"/>
            </a:endParaRPr>
          </a:p>
        </p:txBody>
      </p:sp>
      <p:sp>
        <p:nvSpPr>
          <p:cNvPr id="53252" name="Rectangle 3"/>
          <p:cNvSpPr>
            <a:spLocks noGrp="1" noChangeArrowheads="1"/>
          </p:cNvSpPr>
          <p:nvPr>
            <p:ph type="body" idx="1"/>
          </p:nvPr>
        </p:nvSpPr>
        <p:spPr/>
        <p:txBody>
          <a:bodyPr/>
          <a:lstStyle/>
          <a:p>
            <a:pPr marL="5318125" lvl="4" indent="-238125"/>
            <a:r>
              <a:rPr lang="en-US" sz="2400" smtClean="0"/>
              <a:t>	</a:t>
            </a:r>
          </a:p>
          <a:p>
            <a:pPr marL="5318125" lvl="4" indent="-238125"/>
            <a:endParaRPr lang="en-US" sz="2400" smtClean="0"/>
          </a:p>
          <a:p>
            <a:pPr marL="5318125" lvl="4" indent="-238125"/>
            <a:endParaRPr lang="en-US" sz="2400" smtClean="0"/>
          </a:p>
          <a:p>
            <a:pPr marL="5318125" lvl="4" indent="-238125"/>
            <a:endParaRPr lang="en-US" sz="2400" smtClean="0"/>
          </a:p>
          <a:p>
            <a:pPr marL="5318125" lvl="4" indent="-238125">
              <a:buClr>
                <a:schemeClr val="folHlink"/>
              </a:buClr>
              <a:buFont typeface="Wingdings" pitchFamily="2" charset="2"/>
              <a:buChar char="n"/>
            </a:pPr>
            <a:r>
              <a:rPr lang="en-US" sz="2400" smtClean="0"/>
              <a:t>Titling, labeling</a:t>
            </a:r>
          </a:p>
          <a:p>
            <a:pPr marL="5318125" lvl="4" indent="-238125"/>
            <a:endParaRPr lang="en-US" sz="2400" smtClean="0"/>
          </a:p>
          <a:p>
            <a:pPr marL="533400" indent="-533400" algn="r"/>
            <a:endParaRPr lang="en-US" sz="2400" smtClean="0"/>
          </a:p>
        </p:txBody>
      </p:sp>
      <p:graphicFrame>
        <p:nvGraphicFramePr>
          <p:cNvPr id="630788" name="Group 4"/>
          <p:cNvGraphicFramePr>
            <a:graphicFrameLocks noGrp="1"/>
          </p:cNvGraphicFramePr>
          <p:nvPr/>
        </p:nvGraphicFramePr>
        <p:xfrm>
          <a:off x="457200" y="1143000"/>
          <a:ext cx="4800600" cy="5291328"/>
        </p:xfrm>
        <a:graphic>
          <a:graphicData uri="http://schemas.openxmlformats.org/drawingml/2006/table">
            <a:tbl>
              <a:tblPr/>
              <a:tblGrid>
                <a:gridCol w="2720975"/>
                <a:gridCol w="958850"/>
                <a:gridCol w="1120775"/>
              </a:tblGrid>
              <a:tr h="123825">
                <a:tc gridSpan="3">
                  <a:txBody>
                    <a:bodyPr/>
                    <a:lstStyle/>
                    <a:p>
                      <a:pPr marL="0" marR="0" lvl="0" indent="0" algn="ctr" defTabSz="914400" rtl="0" eaLnBrk="1" fontAlgn="base" latinLnBrk="0" hangingPunct="1">
                        <a:lnSpc>
                          <a:spcPct val="100000"/>
                        </a:lnSpc>
                        <a:spcBef>
                          <a:spcPct val="0"/>
                        </a:spcBef>
                        <a:spcAft>
                          <a:spcPct val="0"/>
                        </a:spcAft>
                        <a:buClr>
                          <a:schemeClr val="bg2"/>
                        </a:buClr>
                        <a:buSzTx/>
                        <a:buFontTx/>
                        <a:buNone/>
                        <a:tabLst/>
                      </a:pPr>
                      <a:r>
                        <a:rPr kumimoji="0" lang="en-US" sz="1400" b="1" i="0" u="none" strike="noStrike" cap="none" normalizeH="0" baseline="0" dirty="0" smtClean="0">
                          <a:ln>
                            <a:noFill/>
                          </a:ln>
                          <a:solidFill>
                            <a:srgbClr val="FF0000"/>
                          </a:solidFill>
                          <a:effectLst/>
                          <a:latin typeface="Times New Roman" pitchFamily="18" charset="0"/>
                        </a:rPr>
                        <a:t>Table 1. Comparing the percents of Massachusetts women who get into prenatal care late or not at all across various factors, PRAMS, 2007</a:t>
                      </a: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c hMerge="1">
                  <a:txBody>
                    <a:bodyPr/>
                    <a:lstStyle/>
                    <a:p>
                      <a:endParaRPr lang="en-US"/>
                    </a:p>
                  </a:txBody>
                  <a:tcPr/>
                </a:tc>
              </a:tr>
              <a:tr h="365125">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rPr>
                        <a:t>Ratio of Percents</a:t>
                      </a:r>
                    </a:p>
                  </a:txBody>
                  <a:tcPr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95% CI</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20478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Arial" pitchFamily="34" charset="0"/>
                        </a:rPr>
                        <a:t>Age and education</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&lt; 20 yrs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3.3</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1.8, 6.0**</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20+ yrs, ≤high school </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1.5</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1.0, 2.3**</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20+ yrs, &gt; high school   </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Ref</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Maternal race</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Arial"/>
                          <a:cs typeface="Arial" pitchFamily="34" charset="0"/>
                        </a:rPr>
                        <a:t> </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White non-Hispanic</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Ref</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Black non-Hispanic</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1.8</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1.2, 2.6**</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Hispanic</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1.4</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0.9, 2.1</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Other</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1.9</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1.3, 2.7**</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Not married vs. married</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1.1</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0.7, 1.7</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Parity</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Arial"/>
                          <a:cs typeface="Arial" pitchFamily="34" charset="0"/>
                        </a:rPr>
                        <a:t> </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87325">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No previous live birth</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Ref</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9843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1-2 previous live births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1.2</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0.9, 1.7</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3+ previous live births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2.6</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1.6, 4.3**</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Pre-pregnancy insurance</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Arial"/>
                          <a:cs typeface="Arial" pitchFamily="34" charset="0"/>
                        </a:rPr>
                        <a:t> </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Private</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Ref</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Medicaid</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1.7</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1.1, 2.8**</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Uninsured</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1.8</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1.1, .8**</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38113">
                <a:tc gridSpan="3">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 Accounting for all other characteristics simultaneously.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 Significantly different from the reference group (</a:t>
                      </a:r>
                      <a:r>
                        <a:rPr kumimoji="0" lang="el-GR" sz="1200" b="0" i="0" u="none" strike="noStrike" cap="none" normalizeH="0" baseline="0" dirty="0" smtClean="0">
                          <a:ln>
                            <a:noFill/>
                          </a:ln>
                          <a:solidFill>
                            <a:srgbClr val="FF0000"/>
                          </a:solidFill>
                          <a:effectLst/>
                          <a:latin typeface="Times New Roman" pitchFamily="18" charset="0"/>
                        </a:rPr>
                        <a:t>α</a:t>
                      </a:r>
                      <a:r>
                        <a:rPr kumimoji="0" lang="en-US" sz="1200" b="0" i="0" u="none" strike="noStrike" cap="none" normalizeH="0" baseline="0" dirty="0" smtClean="0">
                          <a:ln>
                            <a:noFill/>
                          </a:ln>
                          <a:solidFill>
                            <a:srgbClr val="FF0000"/>
                          </a:solidFill>
                          <a:effectLst/>
                          <a:latin typeface="Times New Roman" pitchFamily="18" charset="0"/>
                        </a:rPr>
                        <a:t>=0.05</a:t>
                      </a:r>
                      <a:r>
                        <a:rPr kumimoji="0" lang="en-US" sz="1200" b="0" i="0" u="none" strike="noStrike" cap="none" normalizeH="0" baseline="0" dirty="0" smtClean="0">
                          <a:ln>
                            <a:noFill/>
                          </a:ln>
                          <a:solidFill>
                            <a:srgbClr val="000000"/>
                          </a:solidFill>
                          <a:effectLst/>
                          <a:latin typeface="Times New Roman" pitchFamily="18" charset="0"/>
                        </a:rPr>
                        <a:t>).</a:t>
                      </a: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c hMerge="1">
                  <a:txBody>
                    <a:bodyPr/>
                    <a:lstStyle/>
                    <a:p>
                      <a:endParaRPr lang="en-US"/>
                    </a:p>
                  </a:txBody>
                  <a:tcPr/>
                </a:tc>
              </a:tr>
            </a:tbl>
          </a:graphicData>
        </a:graphic>
      </p:graphicFrame>
      <p:sp>
        <p:nvSpPr>
          <p:cNvPr id="6" name="Rectangle 2"/>
          <p:cNvSpPr txBox="1">
            <a:spLocks noChangeArrowheads="1"/>
          </p:cNvSpPr>
          <p:nvPr/>
        </p:nvSpPr>
        <p:spPr bwMode="auto">
          <a:xfrm>
            <a:off x="1447800" y="0"/>
            <a:ext cx="7010400" cy="1409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800000"/>
                </a:solidFill>
                <a:effectLst/>
                <a:uLnTx/>
                <a:uFillTx/>
                <a:latin typeface="+mj-lt"/>
                <a:ea typeface="+mj-ea"/>
                <a:cs typeface="+mj-cs"/>
              </a:rPr>
              <a:t>Narrating Tables</a:t>
            </a:r>
          </a:p>
        </p:txBody>
      </p:sp>
      <p:sp>
        <p:nvSpPr>
          <p:cNvPr id="8" name="Rectangle 2"/>
          <p:cNvSpPr txBox="1">
            <a:spLocks noChangeArrowheads="1"/>
          </p:cNvSpPr>
          <p:nvPr/>
        </p:nvSpPr>
        <p:spPr bwMode="auto">
          <a:xfrm>
            <a:off x="838200" y="12954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800000"/>
                </a:solidFill>
                <a:effectLst/>
                <a:uLnTx/>
                <a:uFillTx/>
                <a:latin typeface="+mj-lt"/>
                <a:ea typeface="+mj-ea"/>
                <a:cs typeface="+mj-cs"/>
              </a:rPr>
              <a:t>					Tables with Modeling </a:t>
            </a:r>
            <a:br>
              <a:rPr kumimoji="0" lang="en-US" sz="2800" b="0" i="0" u="none" strike="noStrike" kern="0" cap="none" spc="0" normalizeH="0" baseline="0" noProof="0" smtClean="0">
                <a:ln>
                  <a:noFill/>
                </a:ln>
                <a:solidFill>
                  <a:srgbClr val="800000"/>
                </a:solidFill>
                <a:effectLst/>
                <a:uLnTx/>
                <a:uFillTx/>
                <a:latin typeface="+mj-lt"/>
                <a:ea typeface="+mj-ea"/>
                <a:cs typeface="+mj-cs"/>
              </a:rPr>
            </a:br>
            <a:r>
              <a:rPr kumimoji="0" lang="en-US" sz="2800" b="0" i="0" u="none" strike="noStrike" kern="0" cap="none" spc="0" normalizeH="0" baseline="0" noProof="0" smtClean="0">
                <a:ln>
                  <a:noFill/>
                </a:ln>
                <a:solidFill>
                  <a:srgbClr val="800000"/>
                </a:solidFill>
                <a:effectLst/>
                <a:uLnTx/>
                <a:uFillTx/>
                <a:latin typeface="+mj-lt"/>
                <a:ea typeface="+mj-ea"/>
                <a:cs typeface="+mj-cs"/>
              </a:rPr>
              <a:t>					Results: Some Issues</a:t>
            </a:r>
            <a:endParaRPr kumimoji="0" lang="en-US" sz="2800" b="0" i="0" u="none" strike="noStrike" kern="0" cap="none" spc="0" normalizeH="0" baseline="0" noProof="0" dirty="0" smtClean="0">
              <a:ln>
                <a:noFill/>
              </a:ln>
              <a:solidFill>
                <a:srgbClr val="80000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0"/>
          </p:nvPr>
        </p:nvSpPr>
        <p:spPr>
          <a:xfrm>
            <a:off x="6781800" y="6477000"/>
            <a:ext cx="1905000" cy="228600"/>
          </a:xfrm>
          <a:noFill/>
        </p:spPr>
        <p:txBody>
          <a:bodyPr/>
          <a:lstStyle/>
          <a:p>
            <a:fld id="{90B763B7-9F02-45FC-9727-1F8DB985B517}" type="slidenum">
              <a:rPr lang="en-US" smtClean="0">
                <a:latin typeface="Arial" charset="0"/>
              </a:rPr>
              <a:pPr/>
              <a:t>58</a:t>
            </a:fld>
            <a:endParaRPr lang="en-US" smtClean="0">
              <a:latin typeface="Arial" charset="0"/>
            </a:endParaRPr>
          </a:p>
        </p:txBody>
      </p:sp>
      <p:sp>
        <p:nvSpPr>
          <p:cNvPr id="54275" name="Rectangle 2"/>
          <p:cNvSpPr>
            <a:spLocks noGrp="1" noChangeArrowheads="1"/>
          </p:cNvSpPr>
          <p:nvPr>
            <p:ph type="title"/>
          </p:nvPr>
        </p:nvSpPr>
        <p:spPr>
          <a:xfrm>
            <a:off x="685800" y="914400"/>
            <a:ext cx="8458200" cy="1066800"/>
          </a:xfrm>
        </p:spPr>
        <p:txBody>
          <a:bodyPr/>
          <a:lstStyle/>
          <a:p>
            <a:pPr algn="r"/>
            <a:r>
              <a:rPr lang="en-US" sz="2800" dirty="0" smtClean="0"/>
              <a:t>Tables with Modeling </a:t>
            </a:r>
            <a:br>
              <a:rPr lang="en-US" sz="2800" dirty="0" smtClean="0"/>
            </a:br>
            <a:r>
              <a:rPr lang="en-US" sz="2800" dirty="0" smtClean="0"/>
              <a:t>Results: Some Issues</a:t>
            </a:r>
          </a:p>
        </p:txBody>
      </p:sp>
      <p:sp>
        <p:nvSpPr>
          <p:cNvPr id="54276" name="Rectangle 3"/>
          <p:cNvSpPr>
            <a:spLocks noGrp="1" noChangeArrowheads="1"/>
          </p:cNvSpPr>
          <p:nvPr>
            <p:ph type="body" idx="1"/>
          </p:nvPr>
        </p:nvSpPr>
        <p:spPr/>
        <p:txBody>
          <a:bodyPr/>
          <a:lstStyle/>
          <a:p>
            <a:pPr marL="5380038" lvl="4" indent="-300038"/>
            <a:r>
              <a:rPr lang="en-US" sz="2400" smtClean="0"/>
              <a:t>	</a:t>
            </a:r>
          </a:p>
          <a:p>
            <a:pPr marL="5380038" lvl="4" indent="-300038"/>
            <a:endParaRPr lang="en-US" sz="2400" smtClean="0"/>
          </a:p>
          <a:p>
            <a:pPr marL="5380038" lvl="4" indent="-300038"/>
            <a:endParaRPr lang="en-US" sz="2400" smtClean="0"/>
          </a:p>
          <a:p>
            <a:pPr marL="5380038" lvl="4" indent="-300038">
              <a:buClr>
                <a:schemeClr val="folHlink"/>
              </a:buClr>
              <a:buFont typeface="Wingdings" pitchFamily="2" charset="2"/>
              <a:buChar char="n"/>
            </a:pPr>
            <a:r>
              <a:rPr lang="en-US" sz="2400" smtClean="0"/>
              <a:t>Reference groups all the last category </a:t>
            </a:r>
          </a:p>
          <a:p>
            <a:pPr marL="5380038" lvl="4" indent="-300038">
              <a:buClr>
                <a:schemeClr val="folHlink"/>
              </a:buClr>
              <a:buFont typeface="Wingdings" pitchFamily="2" charset="2"/>
              <a:buChar char="n"/>
            </a:pPr>
            <a:r>
              <a:rPr lang="en-US" sz="2400" smtClean="0"/>
              <a:t>Confidence intervals alligned and with hyphens</a:t>
            </a:r>
          </a:p>
          <a:p>
            <a:pPr marL="533400" indent="-533400" algn="r"/>
            <a:endParaRPr lang="en-US" sz="2400" smtClean="0"/>
          </a:p>
        </p:txBody>
      </p:sp>
      <p:graphicFrame>
        <p:nvGraphicFramePr>
          <p:cNvPr id="631812" name="Group 4"/>
          <p:cNvGraphicFramePr>
            <a:graphicFrameLocks noGrp="1"/>
          </p:cNvGraphicFramePr>
          <p:nvPr/>
        </p:nvGraphicFramePr>
        <p:xfrm>
          <a:off x="381000" y="990600"/>
          <a:ext cx="4800600" cy="5718048"/>
        </p:xfrm>
        <a:graphic>
          <a:graphicData uri="http://schemas.openxmlformats.org/drawingml/2006/table">
            <a:tbl>
              <a:tblPr/>
              <a:tblGrid>
                <a:gridCol w="2720975"/>
                <a:gridCol w="958850"/>
                <a:gridCol w="1120775"/>
              </a:tblGrid>
              <a:tr h="123825">
                <a:tc gridSpan="3">
                  <a:txBody>
                    <a:bodyPr/>
                    <a:lstStyle/>
                    <a:p>
                      <a:pPr marL="0" marR="0" lvl="0" indent="0" algn="ctr" defTabSz="914400" rtl="0" eaLnBrk="1" fontAlgn="base" latinLnBrk="0" hangingPunct="1">
                        <a:lnSpc>
                          <a:spcPct val="100000"/>
                        </a:lnSpc>
                        <a:spcBef>
                          <a:spcPct val="0"/>
                        </a:spcBef>
                        <a:spcAft>
                          <a:spcPct val="0"/>
                        </a:spcAft>
                        <a:buClr>
                          <a:schemeClr val="bg2"/>
                        </a:buClr>
                        <a:buSzTx/>
                        <a:buFontTx/>
                        <a:buNone/>
                        <a:tabLst/>
                      </a:pPr>
                      <a:r>
                        <a:rPr kumimoji="0" lang="en-US" sz="1400" b="1" i="0" u="none" strike="noStrike" cap="none" normalizeH="0" baseline="0" dirty="0" smtClean="0">
                          <a:ln>
                            <a:noFill/>
                          </a:ln>
                          <a:solidFill>
                            <a:schemeClr val="tx2"/>
                          </a:solidFill>
                          <a:effectLst/>
                          <a:latin typeface="Times New Roman" pitchFamily="18" charset="0"/>
                        </a:rPr>
                        <a:t>Table 1. Comparing the percents of Massachusetts women who get into prenatal care late or not at all across various factors, PRAMS, 2007</a:t>
                      </a: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c hMerge="1">
                  <a:txBody>
                    <a:bodyPr/>
                    <a:lstStyle/>
                    <a:p>
                      <a:endParaRPr lang="en-US"/>
                    </a:p>
                  </a:txBody>
                  <a:tcPr/>
                </a:tc>
              </a:tr>
              <a:tr h="365125">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rPr>
                        <a:t>Ratio of Percents</a:t>
                      </a:r>
                    </a:p>
                  </a:txBody>
                  <a:tcPr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95% CI</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20478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Age and education</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&lt; 20 yrs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3.3</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1.8-6.0**</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20+ yrs, ≤high school </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1.5</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1.0-2.3**</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20+ yrs, &gt; high school   </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Ref</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Maternal race</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Arial"/>
                          <a:cs typeface="Arial" pitchFamily="34" charset="0"/>
                        </a:rPr>
                        <a:t> </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Black non-Hispanic</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1.8</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1.2-2.6**</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Hispanic</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1.4</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0.9-2.1</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Other</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1.9</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1.3-2.7**</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White non-Hispanic</a:t>
                      </a:r>
                      <a:endParaRPr kumimoji="0" lang="en-US" sz="1400" b="0" i="0" u="none" strike="noStrike" cap="none" normalizeH="0" baseline="0" smtClean="0">
                        <a:ln>
                          <a:noFill/>
                        </a:ln>
                        <a:solidFill>
                          <a:srgbClr val="FF0000"/>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Ref</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Not married vs. married</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rPr>
                        <a:t>  Not Married</a:t>
                      </a: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1.1</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0.7-1.7</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rPr>
                        <a:t>  Married</a:t>
                      </a: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Ref</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Parity</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Arial"/>
                          <a:cs typeface="Arial" pitchFamily="34" charset="0"/>
                        </a:rPr>
                        <a:t> </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87325">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3+ previous live births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2.6</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1.6-4.3**</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9843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1-2 previous live births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1.2</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0.9-1.7</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No previous live birth</a:t>
                      </a:r>
                      <a:endParaRPr kumimoji="0" lang="en-US" sz="1400" b="0" i="0" u="none" strike="noStrike" cap="none" normalizeH="0" baseline="0" smtClean="0">
                        <a:ln>
                          <a:noFill/>
                        </a:ln>
                        <a:solidFill>
                          <a:srgbClr val="FF0000"/>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Ref</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Arial" pitchFamily="34" charset="0"/>
                        </a:rPr>
                        <a:t>Pre-pregnancy insurance</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Arial"/>
                          <a:cs typeface="Arial" pitchFamily="34" charset="0"/>
                        </a:rPr>
                        <a:t> </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Medicaid</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1.7</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1.1-2.8**</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Uninsured</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1.8</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1.1-0.8**</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  Private</a:t>
                      </a:r>
                      <a:endParaRPr kumimoji="0" lang="en-US" sz="1400" b="0" i="0" u="none" strike="noStrike" cap="none" normalizeH="0" baseline="0" smtClean="0">
                        <a:ln>
                          <a:noFill/>
                        </a:ln>
                        <a:solidFill>
                          <a:srgbClr val="FF0000"/>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rgbClr val="FF0000"/>
                          </a:solidFill>
                          <a:effectLst/>
                          <a:latin typeface="Times New Roman" pitchFamily="18" charset="0"/>
                          <a:cs typeface="Arial" pitchFamily="34" charset="0"/>
                        </a:rPr>
                        <a:t>Ref</a:t>
                      </a:r>
                      <a:endParaRPr kumimoji="0" lang="en-US" sz="1400" b="0" i="0" u="none" strike="noStrike" cap="none" normalizeH="0" baseline="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0" i="0" u="none" strike="noStrike" cap="none" normalizeH="0" baseline="0" dirty="0" smtClean="0">
                          <a:ln>
                            <a:noFill/>
                          </a:ln>
                          <a:solidFill>
                            <a:srgbClr val="FF0000"/>
                          </a:solidFill>
                          <a:effectLst/>
                          <a:latin typeface="Times New Roman" pitchFamily="18" charset="0"/>
                          <a:cs typeface="Arial" pitchFamily="34" charset="0"/>
                        </a:rPr>
                        <a:t>	--</a:t>
                      </a:r>
                      <a:endParaRPr kumimoji="0" lang="en-US" sz="1400" b="0" i="0" u="none" strike="noStrike" cap="none" normalizeH="0" baseline="0" dirty="0" smtClean="0">
                        <a:ln>
                          <a:noFill/>
                        </a:ln>
                        <a:solidFill>
                          <a:srgbClr val="FF0000"/>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38113">
                <a:tc gridSpan="3">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 Accounting for all other characteristics simultaneously.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 Significantly different from the reference group (</a:t>
                      </a:r>
                      <a:r>
                        <a:rPr kumimoji="0" lang="el-GR" sz="1200" b="0" i="0" u="none" strike="noStrike" cap="none" normalizeH="0" baseline="0" dirty="0" smtClean="0">
                          <a:ln>
                            <a:noFill/>
                          </a:ln>
                          <a:solidFill>
                            <a:srgbClr val="000000"/>
                          </a:solidFill>
                          <a:effectLst/>
                          <a:latin typeface="Times New Roman" pitchFamily="18" charset="0"/>
                        </a:rPr>
                        <a:t>α</a:t>
                      </a:r>
                      <a:r>
                        <a:rPr kumimoji="0" lang="en-US" sz="1200" b="0" i="0" u="none" strike="noStrike" cap="none" normalizeH="0" baseline="0" dirty="0" smtClean="0">
                          <a:ln>
                            <a:noFill/>
                          </a:ln>
                          <a:solidFill>
                            <a:srgbClr val="000000"/>
                          </a:solidFill>
                          <a:effectLst/>
                          <a:latin typeface="Times New Roman" pitchFamily="18" charset="0"/>
                        </a:rPr>
                        <a:t>=0.05).</a:t>
                      </a: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c hMerge="1">
                  <a:txBody>
                    <a:bodyPr/>
                    <a:lstStyle/>
                    <a:p>
                      <a:endParaRPr lang="en-US"/>
                    </a:p>
                  </a:txBody>
                  <a:tcPr/>
                </a:tc>
              </a:tr>
            </a:tbl>
          </a:graphicData>
        </a:graphic>
      </p:graphicFrame>
      <p:sp>
        <p:nvSpPr>
          <p:cNvPr id="6" name="Rectangle 2"/>
          <p:cNvSpPr txBox="1">
            <a:spLocks noChangeArrowheads="1"/>
          </p:cNvSpPr>
          <p:nvPr/>
        </p:nvSpPr>
        <p:spPr bwMode="auto">
          <a:xfrm>
            <a:off x="1447800" y="0"/>
            <a:ext cx="7010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1944688" algn="l"/>
              </a:tabLst>
              <a:defRPr/>
            </a:pPr>
            <a:r>
              <a:rPr kumimoji="0" lang="en-US" sz="3600" b="0" i="0" u="none" strike="noStrike" kern="0" cap="none" spc="0" normalizeH="0" baseline="0" noProof="0" dirty="0" smtClean="0">
                <a:ln>
                  <a:noFill/>
                </a:ln>
                <a:solidFill>
                  <a:srgbClr val="800000"/>
                </a:solidFill>
                <a:effectLst/>
                <a:uLnTx/>
                <a:uFillTx/>
                <a:latin typeface="+mj-lt"/>
                <a:ea typeface="+mj-ea"/>
                <a:cs typeface="+mj-cs"/>
              </a:rPr>
              <a:t>Narrating Tables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Effective Tables</a:t>
            </a:r>
            <a:endParaRPr lang="en-US" dirty="0">
              <a:solidFill>
                <a:srgbClr val="800000"/>
              </a:solidFill>
            </a:endParaRPr>
          </a:p>
        </p:txBody>
      </p:sp>
      <p:sp>
        <p:nvSpPr>
          <p:cNvPr id="3" name="Slide Number Placeholder 2"/>
          <p:cNvSpPr>
            <a:spLocks noGrp="1"/>
          </p:cNvSpPr>
          <p:nvPr>
            <p:ph type="sldNum" sz="quarter" idx="10"/>
          </p:nvPr>
        </p:nvSpPr>
        <p:spPr/>
        <p:txBody>
          <a:bodyPr/>
          <a:lstStyle/>
          <a:p>
            <a:pPr>
              <a:defRPr/>
            </a:pPr>
            <a:fld id="{C81A5BF6-569E-48D9-B6AB-06355535426F}" type="slidenum">
              <a:rPr lang="en-US" smtClean="0"/>
              <a:pPr>
                <a:defRPr/>
              </a:pPr>
              <a:t>5</a:t>
            </a:fld>
            <a:endParaRPr lang="en-US"/>
          </a:p>
        </p:txBody>
      </p:sp>
      <p:pic>
        <p:nvPicPr>
          <p:cNvPr id="123908" name="Picture 4" descr="http://www.foodsafetynews.com/americas%20sweet%20tooth.png"/>
          <p:cNvPicPr>
            <a:picLocks noChangeAspect="1" noChangeArrowheads="1"/>
          </p:cNvPicPr>
          <p:nvPr/>
        </p:nvPicPr>
        <p:blipFill>
          <a:blip r:embed="rId2" cstate="print"/>
          <a:srcRect/>
          <a:stretch>
            <a:fillRect/>
          </a:stretch>
        </p:blipFill>
        <p:spPr bwMode="auto">
          <a:xfrm>
            <a:off x="228600" y="1676400"/>
            <a:ext cx="8635185" cy="4039181"/>
          </a:xfrm>
          <a:prstGeom prst="rect">
            <a:avLst/>
          </a:prstGeom>
          <a:noFill/>
        </p:spPr>
      </p:pic>
      <p:sp>
        <p:nvSpPr>
          <p:cNvPr id="6" name="TextBox 5"/>
          <p:cNvSpPr txBox="1"/>
          <p:nvPr/>
        </p:nvSpPr>
        <p:spPr>
          <a:xfrm>
            <a:off x="304800" y="6019800"/>
            <a:ext cx="7196201" cy="461665"/>
          </a:xfrm>
          <a:prstGeom prst="rect">
            <a:avLst/>
          </a:prstGeom>
          <a:noFill/>
        </p:spPr>
        <p:txBody>
          <a:bodyPr wrap="none" rtlCol="0">
            <a:spAutoFit/>
          </a:bodyPr>
          <a:lstStyle/>
          <a:p>
            <a:r>
              <a:rPr lang="en-US" sz="2400" b="1" i="1" dirty="0" smtClean="0"/>
              <a:t>Also see handout on cancer survival rate tables</a:t>
            </a:r>
            <a:endParaRPr lang="en-US" sz="2400" b="1"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0"/>
          </p:nvPr>
        </p:nvSpPr>
        <p:spPr>
          <a:xfrm>
            <a:off x="6781800" y="6477000"/>
            <a:ext cx="1905000" cy="228600"/>
          </a:xfrm>
          <a:noFill/>
        </p:spPr>
        <p:txBody>
          <a:bodyPr/>
          <a:lstStyle/>
          <a:p>
            <a:fld id="{B0A2A687-CC6E-4A94-813A-7ACC39017E53}" type="slidenum">
              <a:rPr lang="en-US" smtClean="0">
                <a:latin typeface="Arial" charset="0"/>
              </a:rPr>
              <a:pPr/>
              <a:t>59</a:t>
            </a:fld>
            <a:endParaRPr lang="en-US" smtClean="0">
              <a:latin typeface="Arial" charset="0"/>
            </a:endParaRPr>
          </a:p>
        </p:txBody>
      </p:sp>
      <p:sp>
        <p:nvSpPr>
          <p:cNvPr id="55299" name="Rectangle 2"/>
          <p:cNvSpPr>
            <a:spLocks noGrp="1" noChangeArrowheads="1"/>
          </p:cNvSpPr>
          <p:nvPr>
            <p:ph type="title"/>
          </p:nvPr>
        </p:nvSpPr>
        <p:spPr>
          <a:xfrm>
            <a:off x="609600" y="1295400"/>
            <a:ext cx="8305800" cy="1066800"/>
          </a:xfrm>
        </p:spPr>
        <p:txBody>
          <a:bodyPr/>
          <a:lstStyle/>
          <a:p>
            <a:pPr algn="r"/>
            <a:r>
              <a:rPr lang="en-US" sz="2800" dirty="0" smtClean="0"/>
              <a:t>Tables with Modeling </a:t>
            </a:r>
            <a:br>
              <a:rPr lang="en-US" sz="2800" dirty="0" smtClean="0"/>
            </a:br>
            <a:r>
              <a:rPr lang="en-US" sz="2800" dirty="0" smtClean="0"/>
              <a:t>Results: Some Issues</a:t>
            </a:r>
          </a:p>
        </p:txBody>
      </p:sp>
      <p:sp>
        <p:nvSpPr>
          <p:cNvPr id="55300" name="Rectangle 3"/>
          <p:cNvSpPr>
            <a:spLocks noGrp="1" noChangeArrowheads="1"/>
          </p:cNvSpPr>
          <p:nvPr>
            <p:ph type="body" idx="1"/>
          </p:nvPr>
        </p:nvSpPr>
        <p:spPr>
          <a:xfrm>
            <a:off x="381000" y="2133600"/>
            <a:ext cx="8382000" cy="4724400"/>
          </a:xfrm>
        </p:spPr>
        <p:txBody>
          <a:bodyPr/>
          <a:lstStyle/>
          <a:p>
            <a:pPr marL="5318125" lvl="4" indent="-195263"/>
            <a:r>
              <a:rPr lang="en-US" sz="2400" dirty="0" smtClean="0"/>
              <a:t>	</a:t>
            </a:r>
          </a:p>
          <a:p>
            <a:pPr marL="5318125" lvl="4" indent="-195263"/>
            <a:endParaRPr lang="en-US" sz="2400" dirty="0" smtClean="0"/>
          </a:p>
          <a:p>
            <a:pPr marL="5318125" lvl="4" indent="-195263">
              <a:buClr>
                <a:schemeClr val="folHlink"/>
              </a:buClr>
              <a:buFont typeface="Wingdings" pitchFamily="2" charset="2"/>
              <a:buChar char="n"/>
            </a:pPr>
            <a:r>
              <a:rPr lang="en-US" sz="2400" dirty="0" smtClean="0"/>
              <a:t>Reference groups displayed as headers</a:t>
            </a:r>
          </a:p>
          <a:p>
            <a:pPr marL="5318125" lvl="4" indent="-195263">
              <a:buClr>
                <a:schemeClr val="folHlink"/>
              </a:buClr>
              <a:buFont typeface="Wingdings" pitchFamily="2" charset="2"/>
              <a:buChar char="n"/>
            </a:pPr>
            <a:r>
              <a:rPr lang="en-US" sz="2400" dirty="0" smtClean="0"/>
              <a:t>Confidence intervals not displayed</a:t>
            </a:r>
          </a:p>
        </p:txBody>
      </p:sp>
      <p:graphicFrame>
        <p:nvGraphicFramePr>
          <p:cNvPr id="632836" name="Group 4"/>
          <p:cNvGraphicFramePr>
            <a:graphicFrameLocks noGrp="1"/>
          </p:cNvGraphicFramePr>
          <p:nvPr/>
        </p:nvGraphicFramePr>
        <p:xfrm>
          <a:off x="609600" y="1447800"/>
          <a:ext cx="4505325" cy="4971288"/>
        </p:xfrm>
        <a:graphic>
          <a:graphicData uri="http://schemas.openxmlformats.org/drawingml/2006/table">
            <a:tbl>
              <a:tblPr/>
              <a:tblGrid>
                <a:gridCol w="3011488"/>
                <a:gridCol w="1493837"/>
              </a:tblGrid>
              <a:tr h="685800">
                <a:tc gridSpan="2">
                  <a:txBody>
                    <a:bodyPr/>
                    <a:lstStyle/>
                    <a:p>
                      <a:pPr marL="0" marR="0" lvl="0" indent="0" algn="ctr" defTabSz="914400" rtl="0" eaLnBrk="1" fontAlgn="base" latinLnBrk="0" hangingPunct="1">
                        <a:lnSpc>
                          <a:spcPct val="100000"/>
                        </a:lnSpc>
                        <a:spcBef>
                          <a:spcPct val="0"/>
                        </a:spcBef>
                        <a:spcAft>
                          <a:spcPct val="0"/>
                        </a:spcAft>
                        <a:buClr>
                          <a:schemeClr val="bg2"/>
                        </a:buClr>
                        <a:buSzTx/>
                        <a:buFontTx/>
                        <a:buNone/>
                        <a:tabLst/>
                      </a:pPr>
                      <a:r>
                        <a:rPr kumimoji="0" lang="en-US" sz="1400" b="1" i="0" u="none" strike="noStrike" cap="none" normalizeH="0" baseline="0" dirty="0" smtClean="0">
                          <a:ln>
                            <a:noFill/>
                          </a:ln>
                          <a:solidFill>
                            <a:srgbClr val="000099"/>
                          </a:solidFill>
                          <a:effectLst/>
                          <a:latin typeface="Times New Roman" pitchFamily="18" charset="0"/>
                        </a:rPr>
                        <a:t>Table 1. Comparing the percents of Massachusetts women who get into prenatal care late or not at all across various factors, PRAMS, 2007</a:t>
                      </a: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r>
              <a:tr h="274320">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1"/>
                          </a:solidFill>
                          <a:effectLst/>
                          <a:latin typeface="Times New Roman" pitchFamily="18" charset="0"/>
                        </a:rPr>
                        <a:t>Ratio of Percents</a:t>
                      </a:r>
                    </a:p>
                  </a:txBody>
                  <a:tcPr marT="0" marB="0" anchor="b"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204788">
                <a:tc gridSpan="2">
                  <a:txBody>
                    <a:bodyPr/>
                    <a:lstStyle/>
                    <a:p>
                      <a:pPr marL="0" marR="0" lvl="0" indent="0" algn="ctr" defTabSz="914400" rtl="0" eaLnBrk="1" fontAlgn="b" latinLnBrk="0" hangingPunct="1">
                        <a:lnSpc>
                          <a:spcPct val="100000"/>
                        </a:lnSpc>
                        <a:spcBef>
                          <a:spcPct val="0"/>
                        </a:spcBef>
                        <a:spcAft>
                          <a:spcPct val="0"/>
                        </a:spcAft>
                        <a:buClr>
                          <a:schemeClr val="bg2"/>
                        </a:buClr>
                        <a:buSzTx/>
                        <a:buFontTx/>
                        <a:buNone/>
                        <a:tabLst/>
                      </a:pPr>
                      <a:r>
                        <a:rPr kumimoji="0" lang="en-US" sz="1400" b="1" i="1" u="none" strike="noStrike" cap="none" normalizeH="0" baseline="0" dirty="0" smtClean="0">
                          <a:ln>
                            <a:noFill/>
                          </a:ln>
                          <a:solidFill>
                            <a:schemeClr val="tx1"/>
                          </a:solidFill>
                          <a:effectLst/>
                          <a:latin typeface="Times New Roman" pitchFamily="18" charset="0"/>
                          <a:cs typeface="Arial" pitchFamily="34" charset="0"/>
                        </a:rPr>
                        <a:t>Compared to women at least 20 years old</a:t>
                      </a:r>
                    </a:p>
                    <a:p>
                      <a:pPr marL="0" marR="0" lvl="0" indent="0" algn="ctr" defTabSz="914400" rtl="0" eaLnBrk="1" fontAlgn="b" latinLnBrk="0" hangingPunct="1">
                        <a:lnSpc>
                          <a:spcPct val="100000"/>
                        </a:lnSpc>
                        <a:spcBef>
                          <a:spcPct val="0"/>
                        </a:spcBef>
                        <a:spcAft>
                          <a:spcPct val="0"/>
                        </a:spcAft>
                        <a:buClr>
                          <a:schemeClr val="bg2"/>
                        </a:buClr>
                        <a:buSzTx/>
                        <a:buFontTx/>
                        <a:buNone/>
                        <a:tabLst/>
                      </a:pPr>
                      <a:r>
                        <a:rPr kumimoji="0" lang="en-US" sz="1400" b="1" i="1" u="none" strike="noStrike" cap="none" normalizeH="0" baseline="0" dirty="0" smtClean="0">
                          <a:ln>
                            <a:noFill/>
                          </a:ln>
                          <a:solidFill>
                            <a:schemeClr val="tx1"/>
                          </a:solidFill>
                          <a:effectLst/>
                          <a:latin typeface="Times New Roman" pitchFamily="18" charset="0"/>
                          <a:cs typeface="Arial" pitchFamily="34" charset="0"/>
                        </a:rPr>
                        <a:t> with more than </a:t>
                      </a:r>
                      <a:r>
                        <a:rPr kumimoji="0" lang="en-US" sz="1400" b="1" i="1" u="none" strike="noStrike" cap="none" normalizeH="0" baseline="0" dirty="0" err="1" smtClean="0">
                          <a:ln>
                            <a:noFill/>
                          </a:ln>
                          <a:solidFill>
                            <a:schemeClr val="tx1"/>
                          </a:solidFill>
                          <a:effectLst/>
                          <a:latin typeface="Times New Roman" pitchFamily="18" charset="0"/>
                          <a:cs typeface="Arial" pitchFamily="34" charset="0"/>
                        </a:rPr>
                        <a:t>than</a:t>
                      </a:r>
                      <a:r>
                        <a:rPr kumimoji="0" lang="en-US" sz="1400" b="1" i="1" u="none" strike="noStrike" cap="none" normalizeH="0" baseline="0" dirty="0" smtClean="0">
                          <a:ln>
                            <a:noFill/>
                          </a:ln>
                          <a:solidFill>
                            <a:schemeClr val="tx1"/>
                          </a:solidFill>
                          <a:effectLst/>
                          <a:latin typeface="Times New Roman" pitchFamily="18" charset="0"/>
                          <a:cs typeface="Arial" pitchFamily="34" charset="0"/>
                        </a:rPr>
                        <a:t> high school </a:t>
                      </a: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&lt; 20 yrs </a:t>
                      </a: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3.3**</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20+ yrs &amp; ≤high school</a:t>
                      </a: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1.5**</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gridSpan="2">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1" i="1" u="none" strike="noStrike" cap="none" normalizeH="0" baseline="0" dirty="0" smtClean="0">
                          <a:ln>
                            <a:noFill/>
                          </a:ln>
                          <a:solidFill>
                            <a:schemeClr val="tx1"/>
                          </a:solidFill>
                          <a:effectLst/>
                          <a:latin typeface="Times New Roman" pitchFamily="18" charset="0"/>
                          <a:cs typeface="Arial" pitchFamily="34" charset="0"/>
                        </a:rPr>
                        <a:t>Compared to White, non-Hispanic women</a:t>
                      </a:r>
                      <a:endParaRPr kumimoji="0" lang="en-US" sz="1400" b="0" i="1" u="none" strike="noStrike" cap="none" normalizeH="0" baseline="0" dirty="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Black non-Hispanic</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1.8**</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Hispanic</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1.4</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Other</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1.9**</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gridSpan="2">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1" i="1" u="none" strike="noStrike" cap="none" normalizeH="0" baseline="0" dirty="0" smtClean="0">
                          <a:ln>
                            <a:noFill/>
                          </a:ln>
                          <a:solidFill>
                            <a:schemeClr val="tx1"/>
                          </a:solidFill>
                          <a:effectLst/>
                          <a:latin typeface="Times New Roman" pitchFamily="18" charset="0"/>
                          <a:cs typeface="Arial" pitchFamily="34" charset="0"/>
                        </a:rPr>
                        <a:t>Compared to married women</a:t>
                      </a:r>
                      <a:endParaRPr kumimoji="0" lang="en-US" sz="1400" b="0" i="1" u="none" strike="noStrike" cap="none" normalizeH="0" baseline="0" dirty="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r>
              <a:tr h="13970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rPr>
                        <a:t>  Not Married</a:t>
                      </a: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1.1</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9700">
                <a:tc gridSpan="2">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Compared to women giving birth for the first time</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r>
              <a:tr h="187325">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3+ previous live births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2.6**</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9843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1-2 previous live births</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1.2</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38113">
                <a:tc gridSpan="2">
                  <a:txBody>
                    <a:bodyPr/>
                    <a:lstStyle/>
                    <a:p>
                      <a:pPr marL="0" marR="0" lvl="0" indent="0" algn="ctr" defTabSz="914400" rtl="0" eaLnBrk="1" fontAlgn="b" latinLnBrk="0" hangingPunct="1">
                        <a:lnSpc>
                          <a:spcPct val="100000"/>
                        </a:lnSpc>
                        <a:spcBef>
                          <a:spcPct val="0"/>
                        </a:spcBef>
                        <a:spcAft>
                          <a:spcPct val="0"/>
                        </a:spcAft>
                        <a:buClr>
                          <a:schemeClr val="bg2"/>
                        </a:buClr>
                        <a:buSzTx/>
                        <a:buFontTx/>
                        <a:buNone/>
                        <a:tabLst/>
                      </a:pPr>
                      <a:r>
                        <a:rPr kumimoji="0" lang="en-US" sz="1400" b="1" i="1" u="none" strike="noStrike" cap="none" normalizeH="0" baseline="0" smtClean="0">
                          <a:ln>
                            <a:noFill/>
                          </a:ln>
                          <a:solidFill>
                            <a:schemeClr val="tx1"/>
                          </a:solidFill>
                          <a:effectLst/>
                          <a:latin typeface="Times New Roman" pitchFamily="18" charset="0"/>
                          <a:cs typeface="Arial" pitchFamily="34" charset="0"/>
                        </a:rPr>
                        <a:t>Compared to women with </a:t>
                      </a:r>
                    </a:p>
                    <a:p>
                      <a:pPr marL="0" marR="0" lvl="0" indent="0" algn="ctr" defTabSz="914400" rtl="0" eaLnBrk="1" fontAlgn="b" latinLnBrk="0" hangingPunct="1">
                        <a:lnSpc>
                          <a:spcPct val="100000"/>
                        </a:lnSpc>
                        <a:spcBef>
                          <a:spcPct val="0"/>
                        </a:spcBef>
                        <a:spcAft>
                          <a:spcPct val="0"/>
                        </a:spcAft>
                        <a:buClr>
                          <a:schemeClr val="bg2"/>
                        </a:buClr>
                        <a:buSzTx/>
                        <a:buFontTx/>
                        <a:buNone/>
                        <a:tabLst/>
                      </a:pPr>
                      <a:r>
                        <a:rPr kumimoji="0" lang="en-US" sz="1400" b="1" i="1" u="none" strike="noStrike" cap="none" normalizeH="0" baseline="0" smtClean="0">
                          <a:ln>
                            <a:noFill/>
                          </a:ln>
                          <a:solidFill>
                            <a:schemeClr val="tx1"/>
                          </a:solidFill>
                          <a:effectLst/>
                          <a:latin typeface="Times New Roman" pitchFamily="18" charset="0"/>
                          <a:cs typeface="Arial" pitchFamily="34" charset="0"/>
                        </a:rPr>
                        <a:t>private pre-pregnancy insurance</a:t>
                      </a:r>
                      <a:endParaRPr kumimoji="0" lang="en-US" sz="1400" b="0" i="1"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Medicaid</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smtClean="0">
                          <a:ln>
                            <a:noFill/>
                          </a:ln>
                          <a:solidFill>
                            <a:srgbClr val="000000"/>
                          </a:solidFill>
                          <a:effectLst/>
                          <a:latin typeface="Times New Roman" pitchFamily="18" charset="0"/>
                          <a:cs typeface="Arial" pitchFamily="34" charset="0"/>
                        </a:rPr>
                        <a:t>	1.7**</a:t>
                      </a:r>
                      <a:endParaRPr kumimoji="0" lang="en-US" sz="1400" b="0" i="0" u="none" strike="noStrike" cap="none" normalizeH="0" baseline="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  Uninsured</a:t>
                      </a:r>
                      <a:endParaRPr kumimoji="0" lang="en-US" sz="1400" b="0" i="0" u="none" strike="noStrike" cap="none" normalizeH="0" baseline="0" smtClean="0">
                        <a:ln>
                          <a:noFill/>
                        </a:ln>
                        <a:solidFill>
                          <a:schemeClr val="tx1"/>
                        </a:solidFill>
                        <a:effectLst/>
                        <a:latin typeface="Times New Roman" pitchFamily="18" charset="0"/>
                      </a:endParaRPr>
                    </a:p>
                  </a:txBody>
                  <a:tcPr marT="0" marB="0"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457200" algn="dec"/>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1.8**</a:t>
                      </a:r>
                      <a:endParaRPr kumimoji="0" lang="en-US" sz="1400" b="0" i="0" u="none" strike="noStrike" cap="none" normalizeH="0" baseline="0" dirty="0" smtClean="0">
                        <a:ln>
                          <a:noFill/>
                        </a:ln>
                        <a:solidFill>
                          <a:schemeClr val="tx1"/>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38113">
                <a:tc gridSpan="2">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 Accounting for all other characteristics simultaneously.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 Significantly different from the comparison group (</a:t>
                      </a:r>
                      <a:r>
                        <a:rPr kumimoji="0" lang="el-GR" sz="1200" b="0" i="0" u="none" strike="noStrike" cap="none" normalizeH="0" baseline="0" dirty="0" smtClean="0">
                          <a:ln>
                            <a:noFill/>
                          </a:ln>
                          <a:solidFill>
                            <a:schemeClr val="tx1"/>
                          </a:solidFill>
                          <a:effectLst/>
                          <a:latin typeface="Times New Roman" pitchFamily="18" charset="0"/>
                        </a:rPr>
                        <a:t>α</a:t>
                      </a:r>
                      <a:r>
                        <a:rPr kumimoji="0" lang="en-US" sz="1200" b="0" i="0" u="none" strike="noStrike" cap="none" normalizeH="0" baseline="0" dirty="0" smtClean="0">
                          <a:ln>
                            <a:noFill/>
                          </a:ln>
                          <a:solidFill>
                            <a:schemeClr val="tx1"/>
                          </a:solidFill>
                          <a:effectLst/>
                          <a:latin typeface="Times New Roman" pitchFamily="18" charset="0"/>
                        </a:rPr>
                        <a:t>=0.05).</a:t>
                      </a: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hMerge="1">
                  <a:txBody>
                    <a:bodyPr/>
                    <a:lstStyle/>
                    <a:p>
                      <a:endParaRPr lang="en-US"/>
                    </a:p>
                  </a:txBody>
                  <a:tcPr/>
                </a:tc>
              </a:tr>
            </a:tbl>
          </a:graphicData>
        </a:graphic>
      </p:graphicFrame>
      <p:sp>
        <p:nvSpPr>
          <p:cNvPr id="6" name="Rectangle 2"/>
          <p:cNvSpPr txBox="1">
            <a:spLocks noChangeArrowheads="1"/>
          </p:cNvSpPr>
          <p:nvPr/>
        </p:nvSpPr>
        <p:spPr bwMode="auto">
          <a:xfrm>
            <a:off x="1447800" y="0"/>
            <a:ext cx="7010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1944688" algn="l"/>
              </a:tabLst>
              <a:defRPr/>
            </a:pPr>
            <a:r>
              <a:rPr kumimoji="0" lang="en-US" sz="3600" b="0" i="0" u="none" strike="noStrike" kern="0" cap="none" spc="0" normalizeH="0" baseline="0" noProof="0" dirty="0" smtClean="0">
                <a:ln>
                  <a:noFill/>
                </a:ln>
                <a:solidFill>
                  <a:srgbClr val="800000"/>
                </a:solidFill>
                <a:effectLst/>
                <a:uLnTx/>
                <a:uFillTx/>
                <a:latin typeface="+mj-lt"/>
                <a:ea typeface="+mj-ea"/>
                <a:cs typeface="+mj-cs"/>
              </a:rPr>
              <a:t>Narrating Tables</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3860" name="Group 4"/>
          <p:cNvGraphicFramePr>
            <a:graphicFrameLocks noGrp="1"/>
          </p:cNvGraphicFramePr>
          <p:nvPr/>
        </p:nvGraphicFramePr>
        <p:xfrm>
          <a:off x="685800" y="304800"/>
          <a:ext cx="7781925" cy="6410514"/>
        </p:xfrm>
        <a:graphic>
          <a:graphicData uri="http://schemas.openxmlformats.org/drawingml/2006/table">
            <a:tbl>
              <a:tblPr/>
              <a:tblGrid>
                <a:gridCol w="1981200"/>
                <a:gridCol w="914400"/>
                <a:gridCol w="228600"/>
                <a:gridCol w="4657725"/>
              </a:tblGrid>
              <a:tr h="123825">
                <a:tc gridSpan="4">
                  <a:txBody>
                    <a:bodyPr/>
                    <a:lstStyle/>
                    <a:p>
                      <a:pPr marL="0" marR="0" lvl="0" indent="0" algn="ctr" defTabSz="914400" rtl="0" eaLnBrk="1" fontAlgn="base" latinLnBrk="0" hangingPunct="1">
                        <a:lnSpc>
                          <a:spcPct val="100000"/>
                        </a:lnSpc>
                        <a:spcBef>
                          <a:spcPct val="0"/>
                        </a:spcBef>
                        <a:spcAft>
                          <a:spcPct val="0"/>
                        </a:spcAft>
                        <a:buClr>
                          <a:schemeClr val="bg2"/>
                        </a:buClr>
                        <a:buSzTx/>
                        <a:buFontTx/>
                        <a:buNone/>
                        <a:tabLst/>
                      </a:pPr>
                      <a:r>
                        <a:rPr kumimoji="0" lang="en-US" sz="1400" b="1" i="0" u="none" strike="noStrike" cap="none" normalizeH="0" baseline="0" dirty="0" smtClean="0">
                          <a:ln>
                            <a:noFill/>
                          </a:ln>
                          <a:solidFill>
                            <a:schemeClr val="tx2"/>
                          </a:solidFill>
                          <a:effectLst/>
                          <a:latin typeface="Times New Roman" pitchFamily="18" charset="0"/>
                        </a:rPr>
                        <a:t>Table 1. Comparing the percents of Massachusetts women who get into prenatal care late or not at all across various factors, PRAMS, 2007</a:t>
                      </a:r>
                    </a:p>
                  </a:txBody>
                  <a:tcPr marT="18288" marB="1828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65125">
                <a:tc>
                  <a:txBody>
                    <a:bodyPr/>
                    <a:lstStyle/>
                    <a:p>
                      <a:pPr marL="0" marR="0" lvl="0" indent="0" algn="l" defTabSz="914400" rtl="0" eaLnBrk="1" fontAlgn="base"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rPr>
                        <a:t>Maternal Characteristic</a:t>
                      </a:r>
                    </a:p>
                  </a:txBody>
                  <a:tcP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rPr>
                        <a:t>Ratio of Percents</a:t>
                      </a:r>
                    </a:p>
                  </a:txBody>
                  <a:tcPr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ctr" defTabSz="914400" rtl="0" eaLnBrk="1" fontAlgn="b" latinLnBrk="0" hangingPunct="1">
                        <a:lnSpc>
                          <a:spcPct val="100000"/>
                        </a:lnSpc>
                        <a:spcBef>
                          <a:spcPct val="25000"/>
                        </a:spcBef>
                        <a:spcAft>
                          <a:spcPct val="25000"/>
                        </a:spcAft>
                        <a:buClr>
                          <a:schemeClr val="bg2"/>
                        </a:buClr>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rPr>
                        <a:t>Interpretation</a:t>
                      </a:r>
                    </a:p>
                  </a:txBody>
                  <a:tcP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5168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&lt; 20 yrs </a:t>
                      </a: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3.3**</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r>
                        <a:rPr kumimoji="0" lang="en-US" sz="1400" b="1" i="1" u="none" strike="noStrike" cap="none" normalizeH="0" baseline="0" dirty="0" smtClean="0">
                          <a:ln>
                            <a:noFill/>
                          </a:ln>
                          <a:solidFill>
                            <a:schemeClr val="tx2"/>
                          </a:solidFill>
                          <a:effectLst/>
                          <a:latin typeface="Times New Roman" pitchFamily="18" charset="0"/>
                          <a:cs typeface="Arial" pitchFamily="34" charset="0"/>
                        </a:rPr>
                        <a:t>Compared to women at least 20 years old with more than a high school education, </a:t>
                      </a:r>
                      <a:r>
                        <a:rPr kumimoji="0" lang="en-US" sz="1400" b="0" i="0" u="none" strike="noStrike" cap="none" normalizeH="0" baseline="0" dirty="0" smtClean="0">
                          <a:ln>
                            <a:noFill/>
                          </a:ln>
                          <a:solidFill>
                            <a:schemeClr val="tx2"/>
                          </a:solidFill>
                          <a:effectLst/>
                          <a:latin typeface="Times New Roman" pitchFamily="18" charset="0"/>
                        </a:rPr>
                        <a:t>adolescents were approximately 3 times more likely, and adult women who did not complete high school were 1.5 times more likely to report late or no prenatal care.</a:t>
                      </a: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5168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20+ yrs &amp; ≤high school</a:t>
                      </a: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1.5**</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r>
              <a:tr h="151955">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anchor="b"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endParaRPr kumimoji="0" lang="en-US" sz="400" b="0" i="0" u="none" strike="noStrike" cap="none" normalizeH="0" baseline="0" dirty="0" smtClean="0">
                        <a:ln>
                          <a:noFill/>
                        </a:ln>
                        <a:solidFill>
                          <a:schemeClr val="tx2"/>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Black non-Hispanic</a:t>
                      </a: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1.8**</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1" i="1" u="none" strike="noStrike" cap="none" normalizeH="0" baseline="0" dirty="0" smtClean="0">
                          <a:ln>
                            <a:noFill/>
                          </a:ln>
                          <a:solidFill>
                            <a:schemeClr val="tx2"/>
                          </a:solidFill>
                          <a:effectLst/>
                          <a:latin typeface="Times New Roman" pitchFamily="18" charset="0"/>
                          <a:cs typeface="Arial" pitchFamily="34" charset="0"/>
                        </a:rPr>
                        <a:t>Compared to white, non-Hispanic women</a:t>
                      </a: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a:t>
                      </a:r>
                      <a:r>
                        <a:rPr kumimoji="0" lang="en-US" sz="1400" b="0" i="0" u="none" strike="noStrike" cap="none" normalizeH="0" baseline="0" dirty="0" smtClean="0">
                          <a:ln>
                            <a:noFill/>
                          </a:ln>
                          <a:solidFill>
                            <a:schemeClr val="tx2"/>
                          </a:solidFill>
                          <a:effectLst/>
                          <a:latin typeface="Times New Roman" pitchFamily="18" charset="0"/>
                          <a:cs typeface="Arial" pitchFamily="34" charset="0"/>
                        </a:rPr>
                        <a:t>b</a:t>
                      </a:r>
                      <a:r>
                        <a:rPr kumimoji="0" lang="en-US" sz="1400" b="0" i="0" u="none" strike="noStrike" cap="none" normalizeH="0" baseline="0" dirty="0" smtClean="0">
                          <a:ln>
                            <a:noFill/>
                          </a:ln>
                          <a:solidFill>
                            <a:schemeClr val="tx2"/>
                          </a:solidFill>
                          <a:effectLst/>
                          <a:latin typeface="Times New Roman" pitchFamily="18" charset="0"/>
                        </a:rPr>
                        <a:t>lack, non-Hispanic women were almost 2 times more likely to report late or no prenatal care.</a:t>
                      </a: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4968">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Hispanic</a:t>
                      </a: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1.4</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vMerge="1">
                  <a:txBody>
                    <a:bodyPr/>
                    <a:lstStyle/>
                    <a:p>
                      <a:endParaRPr lang="en-US"/>
                    </a:p>
                  </a:txBody>
                  <a:tcPr/>
                </a:tc>
                <a:tc vMerge="1">
                  <a:txBody>
                    <a:bodyPr/>
                    <a:lstStyle/>
                    <a:p>
                      <a:endParaRPr lang="en-US"/>
                    </a:p>
                  </a:txBody>
                  <a:tcPr/>
                </a:tc>
              </a:tr>
              <a:tr h="124968">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r>
              <a:tr h="240347">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smtClean="0">
                          <a:ln>
                            <a:noFill/>
                          </a:ln>
                          <a:solidFill>
                            <a:schemeClr val="tx2"/>
                          </a:solidFill>
                          <a:effectLst/>
                          <a:latin typeface="Times New Roman" pitchFamily="18" charset="0"/>
                          <a:cs typeface="Arial" pitchFamily="34" charset="0"/>
                        </a:rPr>
                        <a:t>Other</a:t>
                      </a:r>
                      <a:endParaRPr kumimoji="0" lang="en-US" sz="1400" b="0" i="0" u="none" strike="noStrike" cap="none" normalizeH="0" baseline="0" smtClean="0">
                        <a:ln>
                          <a:noFill/>
                        </a:ln>
                        <a:solidFill>
                          <a:schemeClr val="tx2"/>
                        </a:solidFill>
                        <a:effectLst/>
                        <a:latin typeface="Times New Roman" pitchFamily="18" charset="0"/>
                      </a:endParaRP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1.9**</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vMerge="1">
                  <a:txBody>
                    <a:bodyPr/>
                    <a:lstStyle/>
                    <a:p>
                      <a:endParaRPr lang="en-US"/>
                    </a:p>
                  </a:txBody>
                  <a:tcPr/>
                </a:tc>
                <a:tc vMerge="1">
                  <a:txBody>
                    <a:bodyPr/>
                    <a:lstStyle/>
                    <a:p>
                      <a:endParaRPr lang="en-US"/>
                    </a:p>
                  </a:txBody>
                  <a:tcPr/>
                </a:tc>
              </a:tr>
              <a:tr h="142811">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endParaRPr kumimoji="0" lang="en-US" sz="400" b="0" i="0" u="none" strike="noStrike" cap="none" normalizeH="0" baseline="0" smtClean="0">
                        <a:ln>
                          <a:noFill/>
                        </a:ln>
                        <a:solidFill>
                          <a:schemeClr val="tx2"/>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8328">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rPr>
                        <a:t>Not Married</a:t>
                      </a: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1.1</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1" i="0" u="none" strike="noStrike" cap="none" normalizeH="0" baseline="0" dirty="0" smtClean="0">
                          <a:ln>
                            <a:noFill/>
                          </a:ln>
                          <a:solidFill>
                            <a:schemeClr val="tx2"/>
                          </a:solidFill>
                          <a:effectLst/>
                          <a:latin typeface="Times New Roman" pitchFamily="18" charset="0"/>
                          <a:cs typeface="Arial" pitchFamily="34" charset="0"/>
                        </a:rPr>
                        <a:t>Compared to married women, </a:t>
                      </a:r>
                      <a:r>
                        <a:rPr kumimoji="0" lang="en-US" sz="1400" b="0" i="0" u="none" strike="noStrike" cap="none" normalizeH="0" baseline="0" dirty="0" smtClean="0">
                          <a:ln>
                            <a:noFill/>
                          </a:ln>
                          <a:solidFill>
                            <a:schemeClr val="tx2"/>
                          </a:solidFill>
                          <a:effectLst/>
                          <a:latin typeface="Times New Roman" pitchFamily="18" charset="0"/>
                          <a:cs typeface="Arial" pitchFamily="34" charset="0"/>
                        </a:rPr>
                        <a:t>approximately the same percent of unmarried women</a:t>
                      </a: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a:t>
                      </a:r>
                      <a:r>
                        <a:rPr kumimoji="0" lang="en-US" sz="1400" b="0" i="0" u="none" strike="noStrike" cap="none" normalizeH="0" baseline="0" dirty="0" smtClean="0">
                          <a:ln>
                            <a:noFill/>
                          </a:ln>
                          <a:solidFill>
                            <a:schemeClr val="tx2"/>
                          </a:solidFill>
                          <a:effectLst/>
                          <a:latin typeface="Times New Roman" pitchFamily="18" charset="0"/>
                        </a:rPr>
                        <a:t>said they got late or no prenatal care.</a:t>
                      </a: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8328">
                <a:tc vMerge="1">
                  <a:txBody>
                    <a:bodyPr/>
                    <a:lstStyle/>
                    <a:p>
                      <a:endParaRPr lang="en-US"/>
                    </a:p>
                  </a:txBody>
                  <a:tcPr/>
                </a:tc>
                <a:tc vMerge="1">
                  <a:txBody>
                    <a:bodyPr/>
                    <a:lstStyle/>
                    <a:p>
                      <a:endParaRPr lang="en-US"/>
                    </a:p>
                  </a:txBody>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r>
              <a:tr h="163512">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endParaRPr kumimoji="0" lang="en-US" sz="400" b="0" i="0" u="none" strike="noStrike" cap="none" normalizeH="0" baseline="0" dirty="0" smtClean="0">
                        <a:ln>
                          <a:noFill/>
                        </a:ln>
                        <a:solidFill>
                          <a:schemeClr val="tx2"/>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400" b="0" i="0" u="none" strike="noStrike" cap="none" normalizeH="0" baseline="0" dirty="0" smtClean="0">
                        <a:ln>
                          <a:noFill/>
                        </a:ln>
                        <a:solidFill>
                          <a:schemeClr val="tx2"/>
                        </a:solidFill>
                        <a:effectLst/>
                        <a:latin typeface="Times New Roman" pitchFamily="18" charset="0"/>
                        <a:cs typeface="Arial" pitchFamily="34" charset="0"/>
                      </a:endParaRPr>
                    </a:p>
                  </a:txBody>
                  <a:tcPr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400" b="0" i="0" u="none" strike="noStrike" cap="none" normalizeH="0" baseline="0" dirty="0" smtClean="0">
                        <a:ln>
                          <a:noFill/>
                        </a:ln>
                        <a:solidFill>
                          <a:schemeClr val="tx2"/>
                        </a:solidFill>
                        <a:effectLst/>
                        <a:latin typeface="Times New Roman" pitchFamily="18" charset="0"/>
                        <a:cs typeface="Arial" pitchFamily="34" charset="0"/>
                      </a:endParaRP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41466">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3+ previous live births</a:t>
                      </a: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2.6**</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cs typeface="Arial" pitchFamily="34"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r>
                        <a:rPr kumimoji="0" lang="en-US" sz="1400" b="1" i="1" u="none" strike="noStrike" cap="none" normalizeH="0" baseline="0" dirty="0" smtClean="0">
                          <a:ln>
                            <a:noFill/>
                          </a:ln>
                          <a:solidFill>
                            <a:schemeClr val="tx2"/>
                          </a:solidFill>
                          <a:effectLst/>
                          <a:latin typeface="Times New Roman" pitchFamily="18" charset="0"/>
                          <a:cs typeface="Arial" pitchFamily="34" charset="0"/>
                        </a:rPr>
                        <a:t>Compared to women giving birth for the first time</a:t>
                      </a: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a:t>
                      </a:r>
                      <a:r>
                        <a:rPr kumimoji="0" lang="en-US" sz="1400" b="0" i="0" u="none" strike="noStrike" cap="none" normalizeH="0" baseline="0" dirty="0" smtClean="0">
                          <a:ln>
                            <a:noFill/>
                          </a:ln>
                          <a:solidFill>
                            <a:schemeClr val="tx2"/>
                          </a:solidFill>
                          <a:effectLst/>
                          <a:latin typeface="Times New Roman" pitchFamily="18" charset="0"/>
                          <a:cs typeface="Arial" pitchFamily="34" charset="0"/>
                        </a:rPr>
                        <a:t>the percent of</a:t>
                      </a:r>
                      <a:r>
                        <a:rPr kumimoji="0" lang="en-US" sz="1400" b="1" i="0" u="none" strike="noStrike" cap="none" normalizeH="0" baseline="0" dirty="0" smtClean="0">
                          <a:ln>
                            <a:noFill/>
                          </a:ln>
                          <a:solidFill>
                            <a:schemeClr val="tx2"/>
                          </a:solidFill>
                          <a:effectLst/>
                          <a:latin typeface="Times New Roman" pitchFamily="18" charset="0"/>
                          <a:cs typeface="Arial" pitchFamily="34" charset="0"/>
                        </a:rPr>
                        <a:t> </a:t>
                      </a:r>
                      <a:r>
                        <a:rPr kumimoji="0" lang="en-US" sz="1400" b="0" i="0" u="none" strike="noStrike" cap="none" normalizeH="0" baseline="0" dirty="0" smtClean="0">
                          <a:ln>
                            <a:noFill/>
                          </a:ln>
                          <a:solidFill>
                            <a:schemeClr val="tx2"/>
                          </a:solidFill>
                          <a:effectLst/>
                          <a:latin typeface="Times New Roman" pitchFamily="18" charset="0"/>
                          <a:cs typeface="Arial" pitchFamily="34" charset="0"/>
                        </a:rPr>
                        <a:t>women who said they got late or no prenatal care was similar for those with 1 or 2 previous births, but was 2.6 times greater for women who had three or more previous births.</a:t>
                      </a: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09589">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1-2 previous live births</a:t>
                      </a: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1.2</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115888" algn="l"/>
                        </a:tabLst>
                      </a:pPr>
                      <a:endParaRPr kumimoji="0" lang="en-US" sz="1400" b="0" i="0" u="none" strike="noStrike" cap="none" normalizeH="0" baseline="0" dirty="0" smtClean="0">
                        <a:ln>
                          <a:noFill/>
                        </a:ln>
                        <a:solidFill>
                          <a:schemeClr val="tx2"/>
                        </a:solidFill>
                        <a:effectLst/>
                        <a:latin typeface="Times New Roman" pitchFamily="18" charset="0"/>
                        <a:cs typeface="Arial" pitchFamily="34"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n-US"/>
                    </a:p>
                  </a:txBody>
                  <a:tcPr/>
                </a:tc>
              </a:tr>
              <a:tr h="118364">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endParaRPr kumimoji="0" lang="en-US" sz="400" b="0" i="0" u="none" strike="noStrike" cap="none" normalizeH="0" baseline="0" dirty="0" smtClean="0">
                        <a:ln>
                          <a:noFill/>
                        </a:ln>
                        <a:solidFill>
                          <a:schemeClr val="tx2"/>
                        </a:solidFill>
                        <a:effectLst/>
                        <a:latin typeface="Times New Roman" pitchFamily="18" charset="0"/>
                      </a:endParaRPr>
                    </a:p>
                  </a:txBody>
                  <a:tcPr marT="18288" marB="18288"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endParaRPr kumimoji="0" lang="en-US" sz="400" b="0" i="0" u="none" strike="noStrike" cap="none" normalizeH="0" baseline="0" dirty="0" smtClean="0">
                        <a:ln>
                          <a:noFill/>
                        </a:ln>
                        <a:solidFill>
                          <a:schemeClr val="tx2"/>
                        </a:solidFill>
                        <a:effectLst/>
                        <a:latin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endParaRPr kumimoji="0" lang="en-US" sz="400" b="1"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endParaRPr kumimoji="0" lang="en-US" sz="400" b="1"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45008">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Medicaid</a:t>
                      </a: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1.7**</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endParaRPr kumimoji="0" lang="en-US" sz="1400" b="1"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r>
                        <a:rPr kumimoji="0" lang="en-US" sz="1400" b="1" i="1" u="none" strike="noStrike" cap="none" normalizeH="0" baseline="0" dirty="0" smtClean="0">
                          <a:ln>
                            <a:noFill/>
                          </a:ln>
                          <a:solidFill>
                            <a:schemeClr val="tx2"/>
                          </a:solidFill>
                          <a:effectLst/>
                          <a:latin typeface="Times New Roman" pitchFamily="18" charset="0"/>
                          <a:cs typeface="Arial" pitchFamily="34" charset="0"/>
                        </a:rPr>
                        <a:t>Compared to women with private insurance before they got pregnant, </a:t>
                      </a:r>
                      <a:r>
                        <a:rPr kumimoji="0" lang="en-US" sz="1400" b="0" i="0" u="none" strike="noStrike" cap="none" normalizeH="0" baseline="0" dirty="0" smtClean="0">
                          <a:ln>
                            <a:noFill/>
                          </a:ln>
                          <a:solidFill>
                            <a:schemeClr val="tx2"/>
                          </a:solidFill>
                          <a:effectLst/>
                          <a:latin typeface="Times New Roman" pitchFamily="18" charset="0"/>
                          <a:cs typeface="Arial" pitchFamily="34" charset="0"/>
                        </a:rPr>
                        <a:t>women either on Medicaid or with no health insurance coverage were close to 2 times more likely to say they entered prenatal care late or not at all.</a:t>
                      </a:r>
                      <a:endParaRPr kumimoji="0" lang="en-US" sz="1400" b="1"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Uninsured</a:t>
                      </a:r>
                      <a:endParaRPr kumimoji="0" lang="en-US" sz="1400" b="0" i="0" u="none" strike="noStrike" cap="none" normalizeH="0" baseline="0" dirty="0" smtClean="0">
                        <a:ln>
                          <a:noFill/>
                        </a:ln>
                        <a:solidFill>
                          <a:schemeClr val="tx2"/>
                        </a:solidFill>
                        <a:effectLst/>
                        <a:latin typeface="Times New Roman" pitchFamily="18" charset="0"/>
                      </a:endParaRPr>
                    </a:p>
                  </a:txBody>
                  <a:tcPr marT="18288" marB="1828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5000"/>
                        </a:spcBef>
                        <a:spcAft>
                          <a:spcPct val="25000"/>
                        </a:spcAft>
                        <a:buClr>
                          <a:schemeClr val="bg2"/>
                        </a:buClr>
                        <a:buSzTx/>
                        <a:buFontTx/>
                        <a:buNone/>
                        <a:tabLst>
                          <a:tab pos="231775" algn="dec"/>
                        </a:tabLst>
                      </a:pPr>
                      <a:r>
                        <a:rPr kumimoji="0" lang="en-US" sz="1400" b="0" i="0" u="none" strike="noStrike" cap="none" normalizeH="0" baseline="0" dirty="0" smtClean="0">
                          <a:ln>
                            <a:noFill/>
                          </a:ln>
                          <a:solidFill>
                            <a:schemeClr val="tx2"/>
                          </a:solidFill>
                          <a:effectLst/>
                          <a:latin typeface="Times New Roman" pitchFamily="18" charset="0"/>
                          <a:cs typeface="Arial" pitchFamily="34" charset="0"/>
                        </a:rPr>
                        <a:t>	1.8**</a:t>
                      </a:r>
                      <a:endParaRPr kumimoji="0" lang="en-US" sz="1400" b="0" i="0" u="none" strike="noStrike" cap="none" normalizeH="0" baseline="0" dirty="0" smtClean="0">
                        <a:ln>
                          <a:noFill/>
                        </a:ln>
                        <a:solidFill>
                          <a:schemeClr val="tx2"/>
                        </a:solidFill>
                        <a:effectLst/>
                        <a:latin typeface="Times New Roman" pitchFamily="18" charset="0"/>
                      </a:endParaRPr>
                    </a:p>
                  </a:txBody>
                  <a:tcPr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6E1"/>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Tx/>
                        <a:buFontTx/>
                        <a:buNone/>
                        <a:tabLst>
                          <a:tab pos="115888" algn="l"/>
                        </a:tabLst>
                      </a:pPr>
                      <a:endParaRPr kumimoji="0" lang="en-US" sz="1400" b="1" i="0" u="none" strike="noStrike" cap="none" normalizeH="0" baseline="0" dirty="0" smtClean="0">
                        <a:ln>
                          <a:noFill/>
                        </a:ln>
                        <a:solidFill>
                          <a:schemeClr val="tx2"/>
                        </a:solidFill>
                        <a:effectLst/>
                        <a:latin typeface="Times New Roman" pitchFamily="18" charset="0"/>
                      </a:endParaRPr>
                    </a:p>
                  </a:txBody>
                  <a:tcPr marT="18288" marB="18288"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38113">
                <a:tc gridSpan="4">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 Accounting for all other characteristics simultaneously.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 Significantly different from the comparison group (</a:t>
                      </a:r>
                      <a:r>
                        <a:rPr kumimoji="0" lang="el-GR" sz="1200" b="0" i="0" u="none" strike="noStrike" cap="none" normalizeH="0" baseline="0" dirty="0" smtClean="0">
                          <a:ln>
                            <a:noFill/>
                          </a:ln>
                          <a:solidFill>
                            <a:srgbClr val="000000"/>
                          </a:solidFill>
                          <a:effectLst/>
                          <a:latin typeface="Times New Roman" pitchFamily="18" charset="0"/>
                        </a:rPr>
                        <a:t>α</a:t>
                      </a:r>
                      <a:r>
                        <a:rPr kumimoji="0" lang="en-US" sz="1200" b="0" i="0" u="none" strike="noStrike" cap="none" normalizeH="0" baseline="0" dirty="0" smtClean="0">
                          <a:ln>
                            <a:noFill/>
                          </a:ln>
                          <a:solidFill>
                            <a:srgbClr val="000000"/>
                          </a:solidFill>
                          <a:effectLst/>
                          <a:latin typeface="Times New Roman" pitchFamily="18" charset="0"/>
                        </a:rPr>
                        <a:t>=0.05).</a:t>
                      </a:r>
                    </a:p>
                  </a:txBody>
                  <a:tcPr marT="18288" marB="1828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6396" name="Slide Number Placeholder 4"/>
          <p:cNvSpPr>
            <a:spLocks noGrp="1"/>
          </p:cNvSpPr>
          <p:nvPr>
            <p:ph type="sldNum" sz="quarter" idx="10"/>
          </p:nvPr>
        </p:nvSpPr>
        <p:spPr>
          <a:xfrm>
            <a:off x="6781800" y="6477000"/>
            <a:ext cx="1905000" cy="228600"/>
          </a:xfrm>
          <a:noFill/>
        </p:spPr>
        <p:txBody>
          <a:bodyPr/>
          <a:lstStyle/>
          <a:p>
            <a:fld id="{FAD9C2C2-B1B4-46DC-ADE2-91FE6CC8C4F5}" type="slidenum">
              <a:rPr lang="en-US" smtClean="0">
                <a:latin typeface="Arial" charset="0"/>
              </a:rPr>
              <a:pPr/>
              <a:t>60</a:t>
            </a:fld>
            <a:endParaRPr 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Principle 5: Documentation</a:t>
            </a:r>
          </a:p>
        </p:txBody>
      </p:sp>
      <p:sp>
        <p:nvSpPr>
          <p:cNvPr id="61443" name="Content Placeholder 2"/>
          <p:cNvSpPr>
            <a:spLocks noGrp="1"/>
          </p:cNvSpPr>
          <p:nvPr>
            <p:ph idx="1"/>
          </p:nvPr>
        </p:nvSpPr>
        <p:spPr>
          <a:xfrm>
            <a:off x="381000" y="1447800"/>
            <a:ext cx="8382000" cy="4953000"/>
          </a:xfrm>
        </p:spPr>
        <p:txBody>
          <a:bodyPr/>
          <a:lstStyle/>
          <a:p>
            <a:pPr marL="514350" indent="-514350" algn="ctr"/>
            <a:r>
              <a:rPr lang="en-US" sz="3200" b="1" i="1" smtClean="0">
                <a:solidFill>
                  <a:srgbClr val="3333CC"/>
                </a:solidFill>
              </a:rPr>
              <a:t>Thoroughly describe the evidence; important for establishing credibility</a:t>
            </a:r>
          </a:p>
          <a:p>
            <a:pPr marL="682625" lvl="2" indent="-282575">
              <a:buClr>
                <a:schemeClr val="tx1"/>
              </a:buClr>
              <a:buFont typeface="Wingdings" pitchFamily="2" charset="2"/>
              <a:buChar char="§"/>
            </a:pPr>
            <a:r>
              <a:rPr lang="en-US" smtClean="0"/>
              <a:t>Provide a detailed title</a:t>
            </a:r>
            <a:endParaRPr lang="en-US" sz="1000" smtClean="0"/>
          </a:p>
          <a:p>
            <a:pPr marL="682625" lvl="2" indent="-282575">
              <a:buClr>
                <a:schemeClr val="tx1"/>
              </a:buClr>
              <a:buFont typeface="Wingdings" pitchFamily="2" charset="2"/>
              <a:buChar char="§"/>
            </a:pPr>
            <a:r>
              <a:rPr lang="en-US" smtClean="0"/>
              <a:t>Indicate authors and sponsors</a:t>
            </a:r>
          </a:p>
          <a:p>
            <a:pPr marL="682625" lvl="2" indent="-282575">
              <a:buClr>
                <a:schemeClr val="tx1"/>
              </a:buClr>
              <a:buFont typeface="Wingdings" pitchFamily="2" charset="2"/>
              <a:buChar char="§"/>
            </a:pPr>
            <a:r>
              <a:rPr lang="en-US" smtClean="0"/>
              <a:t>Document data sources and years</a:t>
            </a:r>
          </a:p>
          <a:p>
            <a:pPr marL="682625" lvl="2" indent="-282575">
              <a:buClr>
                <a:schemeClr val="tx1"/>
              </a:buClr>
              <a:buFont typeface="Wingdings" pitchFamily="2" charset="2"/>
              <a:buChar char="§"/>
            </a:pPr>
            <a:r>
              <a:rPr lang="en-US" smtClean="0"/>
              <a:t>Show complete measurement scales</a:t>
            </a:r>
          </a:p>
          <a:p>
            <a:pPr marL="682625" lvl="2" indent="-282575">
              <a:buClr>
                <a:schemeClr val="tx1"/>
              </a:buClr>
              <a:buFont typeface="Wingdings" pitchFamily="2" charset="2"/>
              <a:buChar char="§"/>
            </a:pPr>
            <a:r>
              <a:rPr lang="en-US" smtClean="0"/>
              <a:t>Acknowledge error (confidence intervals) in estimates when appropriate</a:t>
            </a:r>
          </a:p>
          <a:p>
            <a:pPr marL="682625" lvl="2" indent="-282575">
              <a:buClr>
                <a:schemeClr val="tx1"/>
              </a:buClr>
              <a:buFont typeface="Wingdings" pitchFamily="2" charset="2"/>
              <a:buChar char="§"/>
            </a:pPr>
            <a:r>
              <a:rPr lang="en-US" smtClean="0"/>
              <a:t>Communicate statistical significance when appropriate</a:t>
            </a:r>
          </a:p>
        </p:txBody>
      </p:sp>
      <p:sp>
        <p:nvSpPr>
          <p:cNvPr id="61444" name="Slide Number Placeholder 3"/>
          <p:cNvSpPr>
            <a:spLocks noGrp="1"/>
          </p:cNvSpPr>
          <p:nvPr>
            <p:ph type="sldNum" sz="quarter" idx="10"/>
          </p:nvPr>
        </p:nvSpPr>
        <p:spPr>
          <a:noFill/>
        </p:spPr>
        <p:txBody>
          <a:bodyPr/>
          <a:lstStyle/>
          <a:p>
            <a:fld id="{7CAB7BF0-52EC-4207-935D-46C971C60DB6}" type="slidenum">
              <a:rPr lang="en-US" smtClean="0">
                <a:latin typeface="Arial" charset="0"/>
              </a:rPr>
              <a:pPr/>
              <a:t>61</a:t>
            </a:fld>
            <a:endParaRPr lang="en-US" smtClean="0">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1447800" y="152400"/>
            <a:ext cx="7010400" cy="952500"/>
          </a:xfrm>
        </p:spPr>
        <p:txBody>
          <a:bodyPr/>
          <a:lstStyle/>
          <a:p>
            <a:r>
              <a:rPr lang="en-US" dirty="0" smtClean="0"/>
              <a:t>Measurement Scales</a:t>
            </a:r>
          </a:p>
        </p:txBody>
      </p:sp>
      <p:sp>
        <p:nvSpPr>
          <p:cNvPr id="62467" name="Content Placeholder 4"/>
          <p:cNvSpPr>
            <a:spLocks noGrp="1"/>
          </p:cNvSpPr>
          <p:nvPr>
            <p:ph idx="1"/>
          </p:nvPr>
        </p:nvSpPr>
        <p:spPr>
          <a:xfrm>
            <a:off x="381000" y="1143000"/>
            <a:ext cx="8534400" cy="4953000"/>
          </a:xfrm>
        </p:spPr>
        <p:txBody>
          <a:bodyPr/>
          <a:lstStyle/>
          <a:p>
            <a:r>
              <a:rPr lang="en-US" sz="2400" dirty="0" smtClean="0"/>
              <a:t>Always start y-axis at zero for bar charts; use points instead of bars if y-axis must start at a number other than zero to zoom in on relevant data</a:t>
            </a:r>
          </a:p>
          <a:p>
            <a:endParaRPr lang="en-US" sz="1000" dirty="0" smtClean="0"/>
          </a:p>
          <a:p>
            <a:r>
              <a:rPr lang="en-US" sz="2400" dirty="0" smtClean="0"/>
              <a:t>Proportions can be distorted when scales change across or within charts; for example:</a:t>
            </a:r>
          </a:p>
          <a:p>
            <a:pPr marL="508000" lvl="1" indent="-217488">
              <a:buFont typeface="Wingdings" pitchFamily="2" charset="2"/>
              <a:buChar char="§"/>
            </a:pPr>
            <a:r>
              <a:rPr lang="en-US" sz="2400" dirty="0" smtClean="0"/>
              <a:t>Two different graphs examining the same outcome, but based on different time periods or different lengths of time</a:t>
            </a:r>
          </a:p>
          <a:p>
            <a:pPr marL="508000" lvl="1" indent="-217488">
              <a:buFont typeface="Wingdings" pitchFamily="2" charset="2"/>
              <a:buChar char="§"/>
            </a:pPr>
            <a:r>
              <a:rPr lang="en-US" sz="2400" dirty="0" smtClean="0"/>
              <a:t>A bar graph of several time-based groups, where the groups correspond to different lengths of time</a:t>
            </a:r>
          </a:p>
          <a:p>
            <a:pPr marL="508000" lvl="1" indent="-217488">
              <a:buFont typeface="Wingdings" pitchFamily="2" charset="2"/>
              <a:buChar char="§"/>
            </a:pPr>
            <a:r>
              <a:rPr lang="en-US" sz="2400" dirty="0" smtClean="0"/>
              <a:t>Graphs of statistical functions, such as regression lines, that extend beyond the range of values observed in the data</a:t>
            </a:r>
          </a:p>
          <a:p>
            <a:endParaRPr lang="en-US" dirty="0" smtClean="0"/>
          </a:p>
        </p:txBody>
      </p:sp>
      <p:sp>
        <p:nvSpPr>
          <p:cNvPr id="62468" name="Slide Number Placeholder 1"/>
          <p:cNvSpPr>
            <a:spLocks noGrp="1"/>
          </p:cNvSpPr>
          <p:nvPr>
            <p:ph type="sldNum" sz="quarter" idx="10"/>
          </p:nvPr>
        </p:nvSpPr>
        <p:spPr>
          <a:noFill/>
        </p:spPr>
        <p:txBody>
          <a:bodyPr/>
          <a:lstStyle/>
          <a:p>
            <a:fld id="{444F22CD-FA70-4E1C-8A1E-076659AC700A}" type="slidenum">
              <a:rPr lang="en-US" smtClean="0">
                <a:latin typeface="Arial" charset="0"/>
              </a:rPr>
              <a:pPr/>
              <a:t>62</a:t>
            </a:fld>
            <a:endParaRPr lang="en-US" smtClean="0">
              <a:latin typeface="Arial" charset="0"/>
            </a:endParaRPr>
          </a:p>
        </p:txBody>
      </p:sp>
      <p:sp>
        <p:nvSpPr>
          <p:cNvPr id="62469" name="Rectangle 5"/>
          <p:cNvSpPr>
            <a:spLocks noChangeArrowheads="1"/>
          </p:cNvSpPr>
          <p:nvPr/>
        </p:nvSpPr>
        <p:spPr bwMode="auto">
          <a:xfrm>
            <a:off x="76200" y="6096000"/>
            <a:ext cx="9372600" cy="646113"/>
          </a:xfrm>
          <a:prstGeom prst="rect">
            <a:avLst/>
          </a:prstGeom>
          <a:noFill/>
          <a:ln w="9525">
            <a:noFill/>
            <a:miter lim="800000"/>
            <a:headEnd/>
            <a:tailEnd/>
          </a:ln>
        </p:spPr>
        <p:txBody>
          <a:bodyPr>
            <a:spAutoFit/>
          </a:bodyPr>
          <a:lstStyle/>
          <a:p>
            <a:r>
              <a:rPr lang="en-US" dirty="0"/>
              <a:t>“Guidelines for Conducting Birth Defects Surveillance Chapter 11 - Data Presentation”: http://www.nbdpn.org/docs/Ch11_DataPresentation.pdf</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1524000" y="0"/>
            <a:ext cx="7010400" cy="1028700"/>
          </a:xfrm>
        </p:spPr>
        <p:txBody>
          <a:bodyPr/>
          <a:lstStyle/>
          <a:p>
            <a:r>
              <a:rPr lang="en-US" dirty="0" smtClean="0">
                <a:solidFill>
                  <a:srgbClr val="800000"/>
                </a:solidFill>
              </a:rPr>
              <a:t>Measurement Scales</a:t>
            </a:r>
          </a:p>
        </p:txBody>
      </p:sp>
      <p:sp>
        <p:nvSpPr>
          <p:cNvPr id="63491" name="Slide Number Placeholder 1"/>
          <p:cNvSpPr>
            <a:spLocks noGrp="1"/>
          </p:cNvSpPr>
          <p:nvPr>
            <p:ph type="sldNum" sz="quarter" idx="10"/>
          </p:nvPr>
        </p:nvSpPr>
        <p:spPr>
          <a:noFill/>
        </p:spPr>
        <p:txBody>
          <a:bodyPr/>
          <a:lstStyle/>
          <a:p>
            <a:fld id="{5E011375-84F9-4476-9443-FEBA72D172CE}" type="slidenum">
              <a:rPr lang="en-US" smtClean="0">
                <a:latin typeface="Arial" charset="0"/>
              </a:rPr>
              <a:pPr/>
              <a:t>63</a:t>
            </a:fld>
            <a:endParaRPr lang="en-US" smtClean="0">
              <a:latin typeface="Arial" charset="0"/>
            </a:endParaRPr>
          </a:p>
        </p:txBody>
      </p:sp>
      <p:pic>
        <p:nvPicPr>
          <p:cNvPr id="63492" name="Picture 2"/>
          <p:cNvPicPr>
            <a:picLocks noChangeAspect="1" noChangeArrowheads="1"/>
          </p:cNvPicPr>
          <p:nvPr/>
        </p:nvPicPr>
        <p:blipFill>
          <a:blip r:embed="rId2" cstate="print"/>
          <a:srcRect l="54642" r="916"/>
          <a:stretch>
            <a:fillRect/>
          </a:stretch>
        </p:blipFill>
        <p:spPr bwMode="auto">
          <a:xfrm>
            <a:off x="4495800" y="1524000"/>
            <a:ext cx="4648200" cy="4600575"/>
          </a:xfrm>
          <a:prstGeom prst="rect">
            <a:avLst/>
          </a:prstGeom>
          <a:noFill/>
          <a:ln w="9525">
            <a:noFill/>
            <a:miter lim="800000"/>
            <a:headEnd/>
            <a:tailEnd/>
          </a:ln>
        </p:spPr>
      </p:pic>
      <p:sp>
        <p:nvSpPr>
          <p:cNvPr id="63493" name="Rectangle 3"/>
          <p:cNvSpPr>
            <a:spLocks noChangeArrowheads="1"/>
          </p:cNvSpPr>
          <p:nvPr/>
        </p:nvSpPr>
        <p:spPr bwMode="auto">
          <a:xfrm>
            <a:off x="533400" y="1219200"/>
            <a:ext cx="8382000" cy="369888"/>
          </a:xfrm>
          <a:prstGeom prst="rect">
            <a:avLst/>
          </a:prstGeom>
          <a:noFill/>
          <a:ln w="9525">
            <a:noFill/>
            <a:miter lim="800000"/>
            <a:headEnd/>
            <a:tailEnd/>
          </a:ln>
        </p:spPr>
        <p:txBody>
          <a:bodyPr>
            <a:spAutoFit/>
          </a:bodyPr>
          <a:lstStyle/>
          <a:p>
            <a:r>
              <a:rPr lang="en-US" b="1">
                <a:solidFill>
                  <a:schemeClr val="tx2"/>
                </a:solidFill>
              </a:rPr>
              <a:t>Cases per 10,000 live births for select birth defects (Muscatello et al, 2006)</a:t>
            </a:r>
          </a:p>
        </p:txBody>
      </p:sp>
      <p:pic>
        <p:nvPicPr>
          <p:cNvPr id="63494" name="Picture 2"/>
          <p:cNvPicPr>
            <a:picLocks noChangeAspect="1" noChangeArrowheads="1"/>
          </p:cNvPicPr>
          <p:nvPr/>
        </p:nvPicPr>
        <p:blipFill>
          <a:blip r:embed="rId2" cstate="print"/>
          <a:srcRect l="4372" r="52925"/>
          <a:stretch>
            <a:fillRect/>
          </a:stretch>
        </p:blipFill>
        <p:spPr bwMode="auto">
          <a:xfrm>
            <a:off x="152400" y="1495425"/>
            <a:ext cx="4465638" cy="4600575"/>
          </a:xfrm>
          <a:prstGeom prst="rect">
            <a:avLst/>
          </a:prstGeom>
          <a:noFill/>
          <a:ln w="9525">
            <a:noFill/>
            <a:miter lim="800000"/>
            <a:headEnd/>
            <a:tailEnd/>
          </a:ln>
        </p:spPr>
      </p:pic>
      <p:sp>
        <p:nvSpPr>
          <p:cNvPr id="7" name="Rectangle 5"/>
          <p:cNvSpPr>
            <a:spLocks noChangeArrowheads="1"/>
          </p:cNvSpPr>
          <p:nvPr/>
        </p:nvSpPr>
        <p:spPr bwMode="auto">
          <a:xfrm>
            <a:off x="76200" y="6096000"/>
            <a:ext cx="9372600" cy="646113"/>
          </a:xfrm>
          <a:prstGeom prst="rect">
            <a:avLst/>
          </a:prstGeom>
          <a:noFill/>
          <a:ln w="9525">
            <a:noFill/>
            <a:miter lim="800000"/>
            <a:headEnd/>
            <a:tailEnd/>
          </a:ln>
        </p:spPr>
        <p:txBody>
          <a:bodyPr>
            <a:spAutoFit/>
          </a:bodyPr>
          <a:lstStyle/>
          <a:p>
            <a:r>
              <a:rPr lang="en-US" dirty="0"/>
              <a:t>“Guidelines for Conducting Birth Defects Surveillance Chapter 11 - Data Presentation”: http://www.nbdpn.org/docs/Ch11_DataPresentation.pdf</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010400" cy="990600"/>
          </a:xfrm>
        </p:spPr>
        <p:txBody>
          <a:bodyPr/>
          <a:lstStyle/>
          <a:p>
            <a:pPr>
              <a:tabLst>
                <a:tab pos="1887538" algn="l"/>
                <a:tab pos="1944688" algn="l"/>
              </a:tabLst>
            </a:pPr>
            <a:r>
              <a:rPr lang="en-US" dirty="0" smtClean="0">
                <a:solidFill>
                  <a:srgbClr val="800000"/>
                </a:solidFill>
              </a:rPr>
              <a:t>Measurement Scales</a:t>
            </a:r>
            <a:endParaRPr lang="en-US" dirty="0">
              <a:solidFill>
                <a:srgbClr val="800000"/>
              </a:solidFill>
            </a:endParaRPr>
          </a:p>
        </p:txBody>
      </p:sp>
      <p:sp>
        <p:nvSpPr>
          <p:cNvPr id="3" name="Slide Number Placeholder 2"/>
          <p:cNvSpPr>
            <a:spLocks noGrp="1"/>
          </p:cNvSpPr>
          <p:nvPr>
            <p:ph type="sldNum" sz="quarter" idx="10"/>
          </p:nvPr>
        </p:nvSpPr>
        <p:spPr/>
        <p:txBody>
          <a:bodyPr/>
          <a:lstStyle/>
          <a:p>
            <a:pPr>
              <a:defRPr/>
            </a:pPr>
            <a:fld id="{C81A5BF6-569E-48D9-B6AB-06355535426F}" type="slidenum">
              <a:rPr lang="en-US" smtClean="0"/>
              <a:pPr>
                <a:defRPr/>
              </a:pPr>
              <a:t>64</a:t>
            </a:fld>
            <a:endParaRPr lang="en-US"/>
          </a:p>
        </p:txBody>
      </p:sp>
      <p:sp>
        <p:nvSpPr>
          <p:cNvPr id="5" name="Rectangle 4"/>
          <p:cNvSpPr/>
          <p:nvPr/>
        </p:nvSpPr>
        <p:spPr>
          <a:xfrm>
            <a:off x="0" y="6273225"/>
            <a:ext cx="7924800" cy="584775"/>
          </a:xfrm>
          <a:prstGeom prst="rect">
            <a:avLst/>
          </a:prstGeom>
        </p:spPr>
        <p:txBody>
          <a:bodyPr wrap="square">
            <a:spAutoFit/>
          </a:bodyPr>
          <a:lstStyle/>
          <a:p>
            <a:r>
              <a:rPr lang="en-US" sz="1600" dirty="0" smtClean="0"/>
              <a:t>Zhang Q and Wang Y ( 2204). Trends in the Association between Obesity and Socioeconomic Status in U.S. Adults: 1971 to 2000. Obesity Research 12: 1622-1632.</a:t>
            </a:r>
            <a:endParaRPr lang="en-US" sz="1600" dirty="0"/>
          </a:p>
        </p:txBody>
      </p:sp>
      <p:pic>
        <p:nvPicPr>
          <p:cNvPr id="124932" name="Picture 4"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srcRect/>
          <a:stretch>
            <a:fillRect/>
          </a:stretch>
        </p:blipFill>
        <p:spPr bwMode="auto">
          <a:xfrm>
            <a:off x="0" y="1600200"/>
            <a:ext cx="8943975" cy="4533900"/>
          </a:xfrm>
          <a:prstGeom prst="rect">
            <a:avLst/>
          </a:prstGeom>
          <a:noFill/>
        </p:spPr>
      </p:pic>
      <p:sp>
        <p:nvSpPr>
          <p:cNvPr id="7" name="TextBox 6"/>
          <p:cNvSpPr txBox="1"/>
          <p:nvPr/>
        </p:nvSpPr>
        <p:spPr>
          <a:xfrm>
            <a:off x="457200" y="838200"/>
            <a:ext cx="6833922" cy="769441"/>
          </a:xfrm>
          <a:prstGeom prst="rect">
            <a:avLst/>
          </a:prstGeom>
          <a:noFill/>
        </p:spPr>
        <p:txBody>
          <a:bodyPr wrap="none" rtlCol="0">
            <a:spAutoFit/>
          </a:bodyPr>
          <a:lstStyle/>
          <a:p>
            <a:r>
              <a:rPr lang="en-US" sz="2200" dirty="0" smtClean="0">
                <a:solidFill>
                  <a:schemeClr val="tx2"/>
                </a:solidFill>
              </a:rPr>
              <a:t>Figure 2: Changes in the variation of BMI explained </a:t>
            </a:r>
          </a:p>
          <a:p>
            <a:r>
              <a:rPr lang="en-US" sz="2200" dirty="0" smtClean="0">
                <a:solidFill>
                  <a:schemeClr val="tx2"/>
                </a:solidFill>
              </a:rPr>
              <a:t>by SES (partial R</a:t>
            </a:r>
            <a:r>
              <a:rPr lang="en-US" sz="2200" baseline="30000" dirty="0" smtClean="0">
                <a:solidFill>
                  <a:schemeClr val="tx2"/>
                </a:solidFill>
              </a:rPr>
              <a:t>2</a:t>
            </a:r>
            <a:r>
              <a:rPr lang="en-US" sz="2200" dirty="0" smtClean="0">
                <a:solidFill>
                  <a:schemeClr val="tx2"/>
                </a:solidFill>
              </a:rPr>
              <a:t>) among U.S. adults: 1971 to 2000.</a:t>
            </a:r>
            <a:endParaRPr lang="en-US" sz="2200" dirty="0">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a:xfrm>
            <a:off x="1524000" y="190500"/>
            <a:ext cx="7010400" cy="571500"/>
          </a:xfrm>
        </p:spPr>
        <p:txBody>
          <a:bodyPr/>
          <a:lstStyle/>
          <a:p>
            <a:r>
              <a:rPr lang="en-US" smtClean="0">
                <a:solidFill>
                  <a:srgbClr val="800000"/>
                </a:solidFill>
              </a:rPr>
              <a:t>Confidence Intervals</a:t>
            </a:r>
          </a:p>
        </p:txBody>
      </p:sp>
      <p:sp>
        <p:nvSpPr>
          <p:cNvPr id="64515" name="Slide Number Placeholder 1"/>
          <p:cNvSpPr>
            <a:spLocks noGrp="1"/>
          </p:cNvSpPr>
          <p:nvPr>
            <p:ph type="sldNum" sz="quarter" idx="10"/>
          </p:nvPr>
        </p:nvSpPr>
        <p:spPr>
          <a:noFill/>
        </p:spPr>
        <p:txBody>
          <a:bodyPr/>
          <a:lstStyle/>
          <a:p>
            <a:fld id="{63B3737D-8174-4D47-A38F-87AB906C2CE2}" type="slidenum">
              <a:rPr lang="en-US" smtClean="0">
                <a:latin typeface="Arial" charset="0"/>
              </a:rPr>
              <a:pPr/>
              <a:t>65</a:t>
            </a:fld>
            <a:endParaRPr lang="en-US" smtClean="0">
              <a:latin typeface="Arial" charset="0"/>
            </a:endParaRPr>
          </a:p>
        </p:txBody>
      </p:sp>
      <p:pic>
        <p:nvPicPr>
          <p:cNvPr id="64516" name="Picture 2"/>
          <p:cNvPicPr>
            <a:picLocks noChangeAspect="1" noChangeArrowheads="1"/>
          </p:cNvPicPr>
          <p:nvPr/>
        </p:nvPicPr>
        <p:blipFill>
          <a:blip r:embed="rId2" cstate="print"/>
          <a:srcRect/>
          <a:stretch>
            <a:fillRect/>
          </a:stretch>
        </p:blipFill>
        <p:spPr bwMode="auto">
          <a:xfrm>
            <a:off x="474663" y="687388"/>
            <a:ext cx="8669337" cy="5942012"/>
          </a:xfrm>
          <a:prstGeom prst="rect">
            <a:avLst/>
          </a:prstGeom>
          <a:noFill/>
          <a:ln w="9525">
            <a:noFill/>
            <a:miter lim="800000"/>
            <a:headEnd/>
            <a:tailEnd/>
          </a:ln>
        </p:spPr>
      </p:pic>
      <p:sp>
        <p:nvSpPr>
          <p:cNvPr id="64517" name="Text Box 3"/>
          <p:cNvSpPr txBox="1">
            <a:spLocks noChangeArrowheads="1"/>
          </p:cNvSpPr>
          <p:nvPr/>
        </p:nvSpPr>
        <p:spPr bwMode="auto">
          <a:xfrm>
            <a:off x="609600" y="6553200"/>
            <a:ext cx="5310188" cy="304800"/>
          </a:xfrm>
          <a:prstGeom prst="rect">
            <a:avLst/>
          </a:prstGeom>
          <a:noFill/>
          <a:ln w="9525">
            <a:noFill/>
            <a:miter lim="800000"/>
            <a:headEnd/>
            <a:tailEnd/>
          </a:ln>
        </p:spPr>
        <p:txBody>
          <a:bodyPr wrap="none">
            <a:spAutoFit/>
          </a:bodyPr>
          <a:lstStyle/>
          <a:p>
            <a:pPr eaLnBrk="0" hangingPunct="0"/>
            <a:r>
              <a:rPr lang="en-US" sz="1400">
                <a:solidFill>
                  <a:schemeClr val="tx2"/>
                </a:solidFill>
              </a:rPr>
              <a:t>Source: IL Pregnancy Risk Assessment Monitoring System, 2005</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066800" y="0"/>
            <a:ext cx="7620000" cy="1409700"/>
          </a:xfrm>
        </p:spPr>
        <p:txBody>
          <a:bodyPr/>
          <a:lstStyle/>
          <a:p>
            <a:r>
              <a:rPr lang="en-US" sz="3400" dirty="0" smtClean="0">
                <a:solidFill>
                  <a:srgbClr val="800000"/>
                </a:solidFill>
              </a:rPr>
              <a:t>Communicating Statistical Significance</a:t>
            </a:r>
          </a:p>
        </p:txBody>
      </p:sp>
      <p:sp>
        <p:nvSpPr>
          <p:cNvPr id="65539" name="Slide Number Placeholder 2"/>
          <p:cNvSpPr>
            <a:spLocks noGrp="1"/>
          </p:cNvSpPr>
          <p:nvPr>
            <p:ph type="sldNum" sz="quarter" idx="10"/>
          </p:nvPr>
        </p:nvSpPr>
        <p:spPr>
          <a:noFill/>
        </p:spPr>
        <p:txBody>
          <a:bodyPr/>
          <a:lstStyle/>
          <a:p>
            <a:fld id="{E247D059-4D9C-4765-84F5-D74F96AA300D}" type="slidenum">
              <a:rPr lang="en-US" smtClean="0">
                <a:latin typeface="Arial" charset="0"/>
              </a:rPr>
              <a:pPr/>
              <a:t>66</a:t>
            </a:fld>
            <a:endParaRPr lang="en-US" smtClean="0">
              <a:latin typeface="Arial" charset="0"/>
            </a:endParaRPr>
          </a:p>
        </p:txBody>
      </p:sp>
      <p:pic>
        <p:nvPicPr>
          <p:cNvPr id="65540" name="Picture 2"/>
          <p:cNvPicPr>
            <a:picLocks noChangeAspect="1" noChangeArrowheads="1"/>
          </p:cNvPicPr>
          <p:nvPr/>
        </p:nvPicPr>
        <p:blipFill>
          <a:blip r:embed="rId2" cstate="print"/>
          <a:srcRect/>
          <a:stretch>
            <a:fillRect/>
          </a:stretch>
        </p:blipFill>
        <p:spPr bwMode="auto">
          <a:xfrm>
            <a:off x="1143000" y="976313"/>
            <a:ext cx="6526213" cy="5881687"/>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Principle 6: Content Counts </a:t>
            </a:r>
            <a:br>
              <a:rPr lang="en-US" dirty="0" smtClean="0"/>
            </a:br>
            <a:r>
              <a:rPr lang="en-US" dirty="0" smtClean="0"/>
              <a:t>                   Most of All</a:t>
            </a:r>
          </a:p>
        </p:txBody>
      </p:sp>
      <p:sp>
        <p:nvSpPr>
          <p:cNvPr id="66563" name="Content Placeholder 2"/>
          <p:cNvSpPr>
            <a:spLocks noGrp="1"/>
          </p:cNvSpPr>
          <p:nvPr>
            <p:ph idx="1"/>
          </p:nvPr>
        </p:nvSpPr>
        <p:spPr/>
        <p:txBody>
          <a:bodyPr/>
          <a:lstStyle/>
          <a:p>
            <a:pPr marL="514350" indent="-514350" algn="ctr"/>
            <a:r>
              <a:rPr lang="en-US" b="1" i="1" dirty="0" smtClean="0">
                <a:solidFill>
                  <a:srgbClr val="3333CC"/>
                </a:solidFill>
              </a:rPr>
              <a:t>Analytical presentations ultimately stand or fall depending on the quality, relevance and integrity of content </a:t>
            </a:r>
          </a:p>
          <a:p>
            <a:pPr marL="514350" indent="-514350" algn="ctr"/>
            <a:endParaRPr lang="en-US" sz="1000" b="1" i="1" dirty="0" smtClean="0">
              <a:solidFill>
                <a:srgbClr val="3333CC"/>
              </a:solidFill>
            </a:endParaRPr>
          </a:p>
          <a:p>
            <a:pPr marL="514350" indent="-514350">
              <a:buSzPct val="100000"/>
              <a:buFont typeface="Wingdings" pitchFamily="2" charset="2"/>
              <a:buChar char="§"/>
            </a:pPr>
            <a:r>
              <a:rPr lang="en-US" dirty="0" smtClean="0"/>
              <a:t>Charts/tables should be </a:t>
            </a:r>
            <a:r>
              <a:rPr lang="en-US" b="1" dirty="0" smtClean="0"/>
              <a:t>content focused</a:t>
            </a:r>
            <a:r>
              <a:rPr lang="en-US" dirty="0" smtClean="0"/>
              <a:t>, not process focused</a:t>
            </a:r>
          </a:p>
          <a:p>
            <a:pPr marL="514350" lvl="1" indent="-514350">
              <a:buClr>
                <a:schemeClr val="tx1"/>
              </a:buClr>
              <a:buSzPct val="100000"/>
              <a:buFont typeface="Wingdings" pitchFamily="2" charset="2"/>
              <a:buChar char="§"/>
            </a:pPr>
            <a:r>
              <a:rPr lang="en-US" dirty="0" smtClean="0"/>
              <a:t>Simple design, rich content</a:t>
            </a:r>
          </a:p>
          <a:p>
            <a:pPr marL="514350" lvl="1" indent="-514350">
              <a:buClr>
                <a:schemeClr val="tx1"/>
              </a:buClr>
              <a:buSzPct val="100000"/>
              <a:buFont typeface="Wingdings" pitchFamily="2" charset="2"/>
              <a:buChar char="§"/>
            </a:pPr>
            <a:r>
              <a:rPr lang="en-US" dirty="0" smtClean="0"/>
              <a:t>Eliminate anything that doesn’t contribute to content, including boxes, legends, “chart junk”</a:t>
            </a:r>
          </a:p>
        </p:txBody>
      </p:sp>
      <p:sp>
        <p:nvSpPr>
          <p:cNvPr id="66564" name="Slide Number Placeholder 3"/>
          <p:cNvSpPr>
            <a:spLocks noGrp="1"/>
          </p:cNvSpPr>
          <p:nvPr>
            <p:ph type="sldNum" sz="quarter" idx="10"/>
          </p:nvPr>
        </p:nvSpPr>
        <p:spPr>
          <a:noFill/>
        </p:spPr>
        <p:txBody>
          <a:bodyPr/>
          <a:lstStyle/>
          <a:p>
            <a:fld id="{D7D9C6CF-D0F0-435B-BC1E-AACD87D187B5}" type="slidenum">
              <a:rPr lang="en-US" smtClean="0">
                <a:latin typeface="Arial" charset="0"/>
              </a:rPr>
              <a:pPr/>
              <a:t>67</a:t>
            </a:fld>
            <a:endParaRPr lang="en-US" smtClean="0">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0" y="190500"/>
            <a:ext cx="7162800" cy="1409700"/>
          </a:xfrm>
        </p:spPr>
        <p:txBody>
          <a:bodyPr/>
          <a:lstStyle/>
          <a:p>
            <a:pPr marL="914400" lvl="1" indent="-514350"/>
            <a:r>
              <a:rPr lang="en-US" dirty="0" smtClean="0">
                <a:solidFill>
                  <a:srgbClr val="800000"/>
                </a:solidFill>
              </a:rPr>
              <a:t>Small Multiples</a:t>
            </a:r>
          </a:p>
        </p:txBody>
      </p:sp>
      <p:sp>
        <p:nvSpPr>
          <p:cNvPr id="67587" name="Content Placeholder 2"/>
          <p:cNvSpPr>
            <a:spLocks noGrp="1"/>
          </p:cNvSpPr>
          <p:nvPr>
            <p:ph idx="1"/>
          </p:nvPr>
        </p:nvSpPr>
        <p:spPr>
          <a:xfrm>
            <a:off x="381000" y="1600200"/>
            <a:ext cx="8382000" cy="4800600"/>
          </a:xfrm>
        </p:spPr>
        <p:txBody>
          <a:bodyPr/>
          <a:lstStyle/>
          <a:p>
            <a:pPr marL="914400" lvl="1" indent="-514350" algn="ctr"/>
            <a:r>
              <a:rPr lang="en-US" b="1" i="1" dirty="0" smtClean="0">
                <a:solidFill>
                  <a:srgbClr val="3333CC"/>
                </a:solidFill>
              </a:rPr>
              <a:t>Minimize the time it takes audience </a:t>
            </a:r>
          </a:p>
          <a:p>
            <a:pPr marL="914400" lvl="1" indent="-514350" algn="ctr"/>
            <a:r>
              <a:rPr lang="en-US" b="1" i="1" dirty="0" smtClean="0">
                <a:solidFill>
                  <a:srgbClr val="3333CC"/>
                </a:solidFill>
              </a:rPr>
              <a:t>to figure out format</a:t>
            </a:r>
            <a:endParaRPr lang="en-US" sz="1000" dirty="0" smtClean="0"/>
          </a:p>
          <a:p>
            <a:pPr marL="914400" lvl="1" indent="-514350">
              <a:buClr>
                <a:schemeClr val="tx1"/>
              </a:buClr>
              <a:buSzPct val="100000"/>
              <a:buFont typeface="Wingdings" pitchFamily="2" charset="2"/>
              <a:buChar char="§"/>
            </a:pPr>
            <a:r>
              <a:rPr lang="en-US" dirty="0" smtClean="0"/>
              <a:t>By </a:t>
            </a:r>
            <a:r>
              <a:rPr lang="it-IT" dirty="0" smtClean="0"/>
              <a:t>keeping the quantitative scale consistent, graphic is easier for audience to read</a:t>
            </a:r>
          </a:p>
          <a:p>
            <a:pPr marL="914400" lvl="1" indent="-514350">
              <a:buClr>
                <a:schemeClr val="tx1"/>
              </a:buClr>
              <a:buSzPct val="100000"/>
              <a:buFont typeface="Wingdings" pitchFamily="2" charset="2"/>
              <a:buChar char="§"/>
            </a:pPr>
            <a:r>
              <a:rPr lang="it-IT" dirty="0" smtClean="0"/>
              <a:t>Audience doesn’t need to figure out format again with each new display of information</a:t>
            </a:r>
          </a:p>
          <a:p>
            <a:pPr marL="914400" lvl="1" indent="-514350">
              <a:buClr>
                <a:schemeClr val="tx1"/>
              </a:buClr>
              <a:buSzPct val="100000"/>
              <a:buFont typeface="Wingdings" pitchFamily="2" charset="2"/>
              <a:buChar char="§"/>
            </a:pPr>
            <a:r>
              <a:rPr lang="it-IT" dirty="0" smtClean="0"/>
              <a:t>Especially useful when there is a fourth dimension that would make a single chart too busy or difficult to interpret</a:t>
            </a:r>
            <a:endParaRPr lang="en-US" dirty="0" smtClean="0"/>
          </a:p>
          <a:p>
            <a:pPr marL="1314450" lvl="2" indent="-514350">
              <a:buFontTx/>
              <a:buChar char="•"/>
            </a:pPr>
            <a:endParaRPr lang="en-US" dirty="0" smtClean="0"/>
          </a:p>
        </p:txBody>
      </p:sp>
      <p:sp>
        <p:nvSpPr>
          <p:cNvPr id="67588" name="Slide Number Placeholder 3"/>
          <p:cNvSpPr>
            <a:spLocks noGrp="1"/>
          </p:cNvSpPr>
          <p:nvPr>
            <p:ph type="sldNum" sz="quarter" idx="10"/>
          </p:nvPr>
        </p:nvSpPr>
        <p:spPr>
          <a:noFill/>
        </p:spPr>
        <p:txBody>
          <a:bodyPr/>
          <a:lstStyle/>
          <a:p>
            <a:fld id="{89210666-3A8D-438E-8C90-F2EF69015B13}" type="slidenum">
              <a:rPr lang="en-US" smtClean="0">
                <a:latin typeface="Arial" charset="0"/>
              </a:rPr>
              <a:pPr/>
              <a:t>68</a:t>
            </a:fld>
            <a:endParaRPr lang="en-US" smtClean="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5B6B605C-8D6F-494B-B9AC-FBE4753E1131}" type="slidenum">
              <a:rPr lang="en-US" smtClean="0">
                <a:latin typeface="Arial" charset="0"/>
              </a:rPr>
              <a:pPr/>
              <a:t>6</a:t>
            </a:fld>
            <a:endParaRPr lang="en-US" smtClean="0">
              <a:latin typeface="Arial" charset="0"/>
            </a:endParaRPr>
          </a:p>
        </p:txBody>
      </p:sp>
      <p:sp>
        <p:nvSpPr>
          <p:cNvPr id="13315" name="Rectangle 4"/>
          <p:cNvSpPr>
            <a:spLocks noChangeArrowheads="1"/>
          </p:cNvSpPr>
          <p:nvPr/>
        </p:nvSpPr>
        <p:spPr bwMode="auto">
          <a:xfrm>
            <a:off x="1524000" y="228600"/>
            <a:ext cx="7010400" cy="1066800"/>
          </a:xfrm>
          <a:prstGeom prst="rect">
            <a:avLst/>
          </a:prstGeom>
          <a:noFill/>
          <a:ln w="9525">
            <a:noFill/>
            <a:miter lim="800000"/>
            <a:headEnd/>
            <a:tailEnd/>
          </a:ln>
        </p:spPr>
        <p:txBody>
          <a:bodyPr anchor="ctr"/>
          <a:lstStyle/>
          <a:p>
            <a:r>
              <a:rPr lang="en-US" sz="3600" dirty="0">
                <a:solidFill>
                  <a:srgbClr val="800000"/>
                </a:solidFill>
              </a:rPr>
              <a:t>Presenting Data Visually</a:t>
            </a:r>
          </a:p>
        </p:txBody>
      </p:sp>
      <p:sp>
        <p:nvSpPr>
          <p:cNvPr id="13316" name="Rectangle 3"/>
          <p:cNvSpPr>
            <a:spLocks noGrp="1" noChangeArrowheads="1"/>
          </p:cNvSpPr>
          <p:nvPr>
            <p:ph type="body" idx="1"/>
          </p:nvPr>
        </p:nvSpPr>
        <p:spPr>
          <a:xfrm>
            <a:off x="381000" y="1219200"/>
            <a:ext cx="8763000" cy="5029200"/>
          </a:xfrm>
        </p:spPr>
        <p:txBody>
          <a:bodyPr/>
          <a:lstStyle/>
          <a:p>
            <a:pPr marL="0" indent="0" eaLnBrk="1" hangingPunct="1">
              <a:lnSpc>
                <a:spcPct val="90000"/>
              </a:lnSpc>
            </a:pPr>
            <a:r>
              <a:rPr lang="en-US" sz="3200" b="1" i="1" dirty="0" smtClean="0"/>
              <a:t>Charts: </a:t>
            </a:r>
            <a:r>
              <a:rPr lang="en-US" sz="3200" i="1" dirty="0" smtClean="0">
                <a:solidFill>
                  <a:srgbClr val="3333CC"/>
                </a:solidFill>
              </a:rPr>
              <a:t>Summarize data and highlight main points for audience</a:t>
            </a:r>
            <a:endParaRPr lang="en-US" sz="1600" dirty="0" smtClean="0">
              <a:solidFill>
                <a:srgbClr val="3333CC"/>
              </a:solidFill>
            </a:endParaRPr>
          </a:p>
          <a:p>
            <a:pPr lvl="1" eaLnBrk="1" hangingPunct="1">
              <a:lnSpc>
                <a:spcPct val="90000"/>
              </a:lnSpc>
            </a:pPr>
            <a:r>
              <a:rPr lang="en-US" dirty="0" smtClean="0"/>
              <a:t>Line Charts:</a:t>
            </a:r>
          </a:p>
          <a:p>
            <a:pPr lvl="2" eaLnBrk="1" hangingPunct="1">
              <a:lnSpc>
                <a:spcPct val="90000"/>
              </a:lnSpc>
              <a:buClr>
                <a:schemeClr val="tx1"/>
              </a:buClr>
              <a:buFont typeface="Wingdings" pitchFamily="2" charset="2"/>
              <a:buChar char="§"/>
            </a:pPr>
            <a:r>
              <a:rPr lang="en-US" sz="2400" dirty="0" smtClean="0"/>
              <a:t>Trend</a:t>
            </a:r>
          </a:p>
          <a:p>
            <a:pPr lvl="2" eaLnBrk="1" hangingPunct="1">
              <a:lnSpc>
                <a:spcPct val="90000"/>
              </a:lnSpc>
              <a:buClr>
                <a:schemeClr val="tx1"/>
              </a:buClr>
              <a:buFont typeface="Wingdings" pitchFamily="2" charset="2"/>
              <a:buChar char="§"/>
            </a:pPr>
            <a:r>
              <a:rPr lang="en-US" sz="2400" dirty="0" smtClean="0"/>
              <a:t>Continuous variables</a:t>
            </a:r>
          </a:p>
          <a:p>
            <a:pPr lvl="2" eaLnBrk="1" hangingPunct="1">
              <a:lnSpc>
                <a:spcPct val="90000"/>
              </a:lnSpc>
              <a:buClr>
                <a:schemeClr val="tx1"/>
              </a:buClr>
              <a:buFont typeface="Wingdings" pitchFamily="2" charset="2"/>
              <a:buChar char="§"/>
            </a:pPr>
            <a:r>
              <a:rPr lang="en-US" sz="2400" dirty="0" smtClean="0"/>
              <a:t>Survival Data</a:t>
            </a:r>
            <a:endParaRPr lang="en-US" dirty="0" smtClean="0"/>
          </a:p>
          <a:p>
            <a:pPr lvl="1" eaLnBrk="1" hangingPunct="1">
              <a:lnSpc>
                <a:spcPct val="90000"/>
              </a:lnSpc>
            </a:pPr>
            <a:r>
              <a:rPr lang="en-US" dirty="0" smtClean="0"/>
              <a:t>Bar Charts (vertical and horizontal):</a:t>
            </a:r>
          </a:p>
          <a:p>
            <a:pPr lvl="2" eaLnBrk="1" hangingPunct="1">
              <a:lnSpc>
                <a:spcPct val="90000"/>
              </a:lnSpc>
              <a:buClr>
                <a:schemeClr val="tx1"/>
              </a:buClr>
              <a:buFont typeface="Wingdings" pitchFamily="2" charset="2"/>
              <a:buChar char="§"/>
            </a:pPr>
            <a:r>
              <a:rPr lang="en-US" sz="2400" dirty="0" smtClean="0"/>
              <a:t>Trend</a:t>
            </a:r>
          </a:p>
          <a:p>
            <a:pPr lvl="2" eaLnBrk="1" hangingPunct="1">
              <a:lnSpc>
                <a:spcPct val="90000"/>
              </a:lnSpc>
              <a:buClr>
                <a:schemeClr val="tx1"/>
              </a:buClr>
              <a:buFont typeface="Wingdings" pitchFamily="2" charset="2"/>
              <a:buChar char="§"/>
            </a:pPr>
            <a:r>
              <a:rPr lang="en-US" sz="2400" dirty="0" smtClean="0"/>
              <a:t>Prevalence data for discrete groups</a:t>
            </a:r>
          </a:p>
          <a:p>
            <a:pPr lvl="2" eaLnBrk="1" hangingPunct="1">
              <a:lnSpc>
                <a:spcPct val="90000"/>
              </a:lnSpc>
              <a:buClr>
                <a:schemeClr val="tx1"/>
              </a:buClr>
              <a:buFont typeface="Wingdings" pitchFamily="2" charset="2"/>
              <a:buChar char="§"/>
            </a:pPr>
            <a:r>
              <a:rPr lang="en-US" sz="2400" dirty="0" smtClean="0"/>
              <a:t>Distributions/Proportions (100% stacked bars)</a:t>
            </a:r>
          </a:p>
          <a:p>
            <a:pPr lvl="1" eaLnBrk="1" hangingPunct="1">
              <a:lnSpc>
                <a:spcPct val="90000"/>
              </a:lnSpc>
            </a:pPr>
            <a:r>
              <a:rPr lang="en-US" dirty="0" smtClean="0"/>
              <a:t>Pie Charts:</a:t>
            </a:r>
          </a:p>
          <a:p>
            <a:pPr lvl="2" eaLnBrk="1" hangingPunct="1">
              <a:lnSpc>
                <a:spcPct val="90000"/>
              </a:lnSpc>
              <a:buClr>
                <a:schemeClr val="tx1"/>
              </a:buClr>
              <a:buFont typeface="Wingdings" pitchFamily="2" charset="2"/>
              <a:buChar char="§"/>
            </a:pPr>
            <a:r>
              <a:rPr lang="en-US" sz="2400" dirty="0" smtClean="0"/>
              <a:t>Distributions/Proportions</a:t>
            </a:r>
          </a:p>
          <a:p>
            <a:pPr lvl="2" eaLnBrk="1" hangingPunct="1">
              <a:lnSpc>
                <a:spcPct val="90000"/>
              </a:lnSpc>
              <a:buClr>
                <a:schemeClr val="tx1"/>
              </a:buClr>
              <a:buFont typeface="Wingdings" pitchFamily="2" charset="2"/>
              <a:buChar char="§"/>
            </a:pPr>
            <a:r>
              <a:rPr lang="en-US" sz="2400" dirty="0" smtClean="0"/>
              <a:t>Population Attributable Fractions (PAFs)</a:t>
            </a:r>
          </a:p>
          <a:p>
            <a:pPr lvl="1" eaLnBrk="1" hangingPunct="1">
              <a:lnSpc>
                <a:spcPct val="90000"/>
              </a:lnSpc>
              <a:buFont typeface="Wingdings" pitchFamily="2" charset="2"/>
              <a:buChar char="l"/>
            </a:pPr>
            <a:endParaRPr lang="en-US" sz="3200" dirty="0" smtClean="0"/>
          </a:p>
          <a:p>
            <a:pPr marL="0" indent="0" eaLnBrk="1" hangingPunct="1">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p:cNvSpPr>
            <a:spLocks noGrp="1"/>
          </p:cNvSpPr>
          <p:nvPr>
            <p:ph type="sldNum" sz="quarter" idx="10"/>
          </p:nvPr>
        </p:nvSpPr>
        <p:spPr>
          <a:noFill/>
        </p:spPr>
        <p:txBody>
          <a:bodyPr/>
          <a:lstStyle/>
          <a:p>
            <a:fld id="{4AC2993D-BD9A-41FF-9CC6-6022C3F673B5}" type="slidenum">
              <a:rPr lang="en-US" smtClean="0">
                <a:latin typeface="Arial" charset="0"/>
              </a:rPr>
              <a:pPr/>
              <a:t>69</a:t>
            </a:fld>
            <a:endParaRPr lang="en-US" smtClean="0">
              <a:latin typeface="Arial" charset="0"/>
            </a:endParaRPr>
          </a:p>
        </p:txBody>
      </p:sp>
      <p:pic>
        <p:nvPicPr>
          <p:cNvPr id="68611" name="Picture 2" descr="http://graphics8.nytimes.com/images/2010/01/14/health/14obese-graphic/popup.jpg"/>
          <p:cNvPicPr>
            <a:picLocks noChangeAspect="1" noChangeArrowheads="1"/>
          </p:cNvPicPr>
          <p:nvPr/>
        </p:nvPicPr>
        <p:blipFill>
          <a:blip r:embed="rId3" cstate="print"/>
          <a:srcRect l="49231" t="16853" b="10004"/>
          <a:stretch>
            <a:fillRect/>
          </a:stretch>
        </p:blipFill>
        <p:spPr bwMode="auto">
          <a:xfrm>
            <a:off x="1676400" y="838200"/>
            <a:ext cx="3046520" cy="4935357"/>
          </a:xfrm>
          <a:prstGeom prst="rect">
            <a:avLst/>
          </a:prstGeom>
          <a:noFill/>
          <a:ln w="9525">
            <a:noFill/>
            <a:miter lim="800000"/>
            <a:headEnd/>
            <a:tailEnd/>
          </a:ln>
        </p:spPr>
      </p:pic>
      <p:sp>
        <p:nvSpPr>
          <p:cNvPr id="31748" name="Rectangle 3"/>
          <p:cNvSpPr>
            <a:spLocks noChangeArrowheads="1"/>
          </p:cNvSpPr>
          <p:nvPr/>
        </p:nvSpPr>
        <p:spPr bwMode="auto">
          <a:xfrm>
            <a:off x="323850" y="5862637"/>
            <a:ext cx="6381750" cy="919163"/>
          </a:xfrm>
          <a:prstGeom prst="rect">
            <a:avLst/>
          </a:prstGeom>
          <a:solidFill>
            <a:srgbClr val="FFFFFF"/>
          </a:solidFill>
          <a:ln w="9525">
            <a:noFill/>
            <a:miter lim="800000"/>
            <a:headEnd/>
            <a:tailEnd/>
          </a:ln>
        </p:spPr>
        <p:txBody>
          <a:bodyPr wrap="none" lIns="0" tIns="152352" rIns="0" bIns="26979" anchor="ctr">
            <a:spAutoFit/>
          </a:bodyPr>
          <a:lstStyle/>
          <a:p>
            <a:pPr eaLnBrk="0" hangingPunct="0">
              <a:defRPr/>
            </a:pPr>
            <a:r>
              <a:rPr lang="en-US" sz="1600" dirty="0">
                <a:solidFill>
                  <a:schemeClr val="tx2"/>
                </a:solidFill>
                <a:latin typeface="+mn-lt"/>
                <a:cs typeface="Arial" charset="0"/>
              </a:rPr>
              <a:t>From: “Obesity Rates Hit Plateau in U.S., Data Suggest” </a:t>
            </a:r>
            <a:r>
              <a:rPr lang="en-US" sz="1600" dirty="0">
                <a:solidFill>
                  <a:schemeClr val="tx2"/>
                </a:solidFill>
                <a:latin typeface="+mn-lt"/>
              </a:rPr>
              <a:t>                     </a:t>
            </a:r>
          </a:p>
          <a:p>
            <a:pPr eaLnBrk="0" hangingPunct="0">
              <a:defRPr/>
            </a:pPr>
            <a:r>
              <a:rPr lang="en-US" sz="1600" dirty="0">
                <a:solidFill>
                  <a:schemeClr val="tx2"/>
                </a:solidFill>
                <a:latin typeface="+mn-lt"/>
                <a:cs typeface="Arial" charset="0"/>
              </a:rPr>
              <a:t>By Pam </a:t>
            </a:r>
            <a:r>
              <a:rPr lang="en-US" sz="1600" dirty="0" err="1">
                <a:solidFill>
                  <a:schemeClr val="tx2"/>
                </a:solidFill>
                <a:latin typeface="+mn-lt"/>
                <a:cs typeface="Arial" charset="0"/>
              </a:rPr>
              <a:t>Belluck</a:t>
            </a:r>
            <a:endParaRPr lang="en-US" sz="1600" dirty="0">
              <a:solidFill>
                <a:schemeClr val="tx2"/>
              </a:solidFill>
              <a:latin typeface="+mn-lt"/>
              <a:cs typeface="Arial" charset="0"/>
            </a:endParaRPr>
          </a:p>
          <a:p>
            <a:pPr eaLnBrk="0" hangingPunct="0">
              <a:defRPr/>
            </a:pPr>
            <a:r>
              <a:rPr lang="en-US" sz="1600" i="1" dirty="0">
                <a:solidFill>
                  <a:schemeClr val="tx2"/>
                </a:solidFill>
                <a:latin typeface="+mn-lt"/>
              </a:rPr>
              <a:t>New York Times</a:t>
            </a:r>
            <a:r>
              <a:rPr lang="en-US" sz="1600" dirty="0">
                <a:solidFill>
                  <a:schemeClr val="tx2"/>
                </a:solidFill>
                <a:latin typeface="+mn-lt"/>
              </a:rPr>
              <a:t>, Published: January 13, 2010</a:t>
            </a:r>
          </a:p>
        </p:txBody>
      </p:sp>
      <p:sp>
        <p:nvSpPr>
          <p:cNvPr id="5" name="Title 1"/>
          <p:cNvSpPr txBox="1">
            <a:spLocks/>
          </p:cNvSpPr>
          <p:nvPr/>
        </p:nvSpPr>
        <p:spPr>
          <a:xfrm>
            <a:off x="1524000" y="190500"/>
            <a:ext cx="7010400" cy="1409700"/>
          </a:xfrm>
          <a:prstGeom prst="rect">
            <a:avLst/>
          </a:prstGeom>
        </p:spPr>
        <p:txBody>
          <a:bodyPr/>
          <a:lstStyle/>
          <a:p>
            <a:pPr eaLnBrk="0" hangingPunct="0">
              <a:defRPr/>
            </a:pPr>
            <a:r>
              <a:rPr lang="en-US" sz="3600" kern="0" dirty="0">
                <a:solidFill>
                  <a:srgbClr val="800000"/>
                </a:solidFill>
                <a:latin typeface="+mj-lt"/>
                <a:ea typeface="+mj-ea"/>
                <a:cs typeface="+mj-cs"/>
              </a:rPr>
              <a:t>Small Multiples</a:t>
            </a:r>
          </a:p>
        </p:txBody>
      </p:sp>
      <p:pic>
        <p:nvPicPr>
          <p:cNvPr id="68614" name="Picture 2" descr="http://graphics8.nytimes.com/images/2010/01/14/health/14obese-graphic/popup.jpg"/>
          <p:cNvPicPr>
            <a:picLocks noChangeAspect="1" noChangeArrowheads="1"/>
          </p:cNvPicPr>
          <p:nvPr/>
        </p:nvPicPr>
        <p:blipFill>
          <a:blip r:embed="rId3" cstate="print"/>
          <a:srcRect l="-19144" t="92429" r="-6667" b="2705"/>
          <a:stretch>
            <a:fillRect/>
          </a:stretch>
        </p:blipFill>
        <p:spPr bwMode="auto">
          <a:xfrm>
            <a:off x="762000" y="5715000"/>
            <a:ext cx="7010400" cy="304800"/>
          </a:xfrm>
          <a:prstGeom prst="rect">
            <a:avLst/>
          </a:prstGeom>
          <a:noFill/>
          <a:ln w="9525">
            <a:noFill/>
            <a:miter lim="800000"/>
            <a:headEnd/>
            <a:tailEnd/>
          </a:ln>
        </p:spPr>
      </p:pic>
      <p:sp>
        <p:nvSpPr>
          <p:cNvPr id="7" name="TextBox 6"/>
          <p:cNvSpPr txBox="1"/>
          <p:nvPr/>
        </p:nvSpPr>
        <p:spPr>
          <a:xfrm>
            <a:off x="5257800" y="2209800"/>
            <a:ext cx="3517310" cy="1569660"/>
          </a:xfrm>
          <a:prstGeom prst="rect">
            <a:avLst/>
          </a:prstGeom>
          <a:noFill/>
        </p:spPr>
        <p:txBody>
          <a:bodyPr wrap="none" rtlCol="0">
            <a:spAutoFit/>
          </a:bodyPr>
          <a:lstStyle/>
          <a:p>
            <a:r>
              <a:rPr lang="en-US" sz="2400" b="1" i="1" dirty="0" smtClean="0"/>
              <a:t>How many dimensions</a:t>
            </a:r>
          </a:p>
          <a:p>
            <a:r>
              <a:rPr lang="en-US" sz="2400" b="1" i="1" dirty="0" smtClean="0"/>
              <a:t>are in this chart?</a:t>
            </a:r>
          </a:p>
          <a:p>
            <a:endParaRPr lang="en-US" sz="2400" b="1" i="1" dirty="0" smtClean="0"/>
          </a:p>
          <a:p>
            <a:r>
              <a:rPr lang="en-US" sz="2400" b="1" i="1" dirty="0" smtClean="0"/>
              <a:t>What are they?</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p:spPr>
        <p:txBody>
          <a:bodyPr/>
          <a:lstStyle/>
          <a:p>
            <a:fld id="{2EE1395A-3E0B-48FC-A22E-ECC57AC5C700}" type="slidenum">
              <a:rPr lang="en-US" smtClean="0">
                <a:latin typeface="Arial" charset="0"/>
              </a:rPr>
              <a:pPr/>
              <a:t>70</a:t>
            </a:fld>
            <a:endParaRPr lang="en-US" smtClean="0">
              <a:latin typeface="Arial" charset="0"/>
            </a:endParaRPr>
          </a:p>
        </p:txBody>
      </p:sp>
      <p:pic>
        <p:nvPicPr>
          <p:cNvPr id="69635" name="Picture 2"/>
          <p:cNvPicPr>
            <a:picLocks noChangeAspect="1" noChangeArrowheads="1"/>
          </p:cNvPicPr>
          <p:nvPr/>
        </p:nvPicPr>
        <p:blipFill>
          <a:blip r:embed="rId2" cstate="print"/>
          <a:srcRect/>
          <a:stretch>
            <a:fillRect/>
          </a:stretch>
        </p:blipFill>
        <p:spPr bwMode="auto">
          <a:xfrm>
            <a:off x="914400" y="762000"/>
            <a:ext cx="7343775" cy="5667375"/>
          </a:xfrm>
          <a:prstGeom prst="rect">
            <a:avLst/>
          </a:prstGeom>
          <a:noFill/>
          <a:ln w="9525">
            <a:noFill/>
            <a:miter lim="800000"/>
            <a:headEnd/>
            <a:tailEnd/>
          </a:ln>
        </p:spPr>
      </p:pic>
      <p:sp>
        <p:nvSpPr>
          <p:cNvPr id="5" name="Title 1"/>
          <p:cNvSpPr txBox="1">
            <a:spLocks/>
          </p:cNvSpPr>
          <p:nvPr/>
        </p:nvSpPr>
        <p:spPr>
          <a:xfrm>
            <a:off x="1524000" y="190500"/>
            <a:ext cx="7010400" cy="1409700"/>
          </a:xfrm>
          <a:prstGeom prst="rect">
            <a:avLst/>
          </a:prstGeom>
        </p:spPr>
        <p:txBody>
          <a:bodyPr/>
          <a:lstStyle/>
          <a:p>
            <a:pPr eaLnBrk="0" hangingPunct="0">
              <a:defRPr/>
            </a:pPr>
            <a:r>
              <a:rPr lang="en-US" sz="3600" kern="0" dirty="0">
                <a:solidFill>
                  <a:srgbClr val="800000"/>
                </a:solidFill>
                <a:latin typeface="+mj-lt"/>
                <a:ea typeface="+mj-ea"/>
                <a:cs typeface="+mj-cs"/>
              </a:rPr>
              <a:t>Small Multiples</a:t>
            </a:r>
          </a:p>
        </p:txBody>
      </p:sp>
      <p:sp>
        <p:nvSpPr>
          <p:cNvPr id="6" name="Rectangle 5"/>
          <p:cNvSpPr/>
          <p:nvPr/>
        </p:nvSpPr>
        <p:spPr>
          <a:xfrm>
            <a:off x="76200" y="6248400"/>
            <a:ext cx="6324600" cy="646331"/>
          </a:xfrm>
          <a:prstGeom prst="rect">
            <a:avLst/>
          </a:prstGeom>
        </p:spPr>
        <p:txBody>
          <a:bodyPr wrap="square">
            <a:spAutoFit/>
          </a:bodyPr>
          <a:lstStyle/>
          <a:p>
            <a:r>
              <a:rPr lang="en-US" dirty="0" smtClean="0"/>
              <a:t>http://cehi.nicholas.duke.edu/gisexchange/mapgallery/maps/detail/index.html?24#24</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876300"/>
          </a:xfrm>
        </p:spPr>
        <p:txBody>
          <a:bodyPr/>
          <a:lstStyle/>
          <a:p>
            <a:r>
              <a:rPr lang="en-US" dirty="0" smtClean="0">
                <a:solidFill>
                  <a:srgbClr val="800000"/>
                </a:solidFill>
              </a:rPr>
              <a:t>Small Multiples</a:t>
            </a:r>
            <a:endParaRPr lang="en-US" dirty="0"/>
          </a:p>
        </p:txBody>
      </p:sp>
      <p:sp>
        <p:nvSpPr>
          <p:cNvPr id="3" name="Slide Number Placeholder 2"/>
          <p:cNvSpPr>
            <a:spLocks noGrp="1"/>
          </p:cNvSpPr>
          <p:nvPr>
            <p:ph type="sldNum" sz="quarter" idx="10"/>
          </p:nvPr>
        </p:nvSpPr>
        <p:spPr/>
        <p:txBody>
          <a:bodyPr/>
          <a:lstStyle/>
          <a:p>
            <a:pPr>
              <a:defRPr/>
            </a:pPr>
            <a:fld id="{C81A5BF6-569E-48D9-B6AB-06355535426F}" type="slidenum">
              <a:rPr lang="en-US" smtClean="0"/>
              <a:pPr>
                <a:defRPr/>
              </a:pPr>
              <a:t>71</a:t>
            </a:fld>
            <a:endParaRPr lang="en-US"/>
          </a:p>
        </p:txBody>
      </p:sp>
      <p:sp>
        <p:nvSpPr>
          <p:cNvPr id="1177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4400" b="0" i="0" u="none" strike="noStrike" cap="none" normalizeH="0" baseline="0" smtClean="0">
                <a:ln>
                  <a:noFill/>
                </a:ln>
                <a:solidFill>
                  <a:srgbClr val="0000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777777"/>
                </a:solidFill>
                <a:effectLst/>
                <a:latin typeface="Arial" pitchFamily="34" charset="0"/>
                <a:cs typeface="Arial" pitchFamily="34" charset="0"/>
              </a:rPr>
              <a:t>In this example, we show four (bivariate!) small multiple maps of cancer rates and health insurance. Grey areas are counties with low rates of cancers and low rates of women without insurance (i.e., high rates of women having health insurance). Dark purple areas are counties with high rates of cancer and high rates of women without insurance. Using a small multiple technique for representing this data allows us to further segment the population of women by two additional variables (cancer type and race) to see if there are different spatial patterns of cancer among those segments of the total population.</a:t>
            </a:r>
            <a:endParaRPr kumimoji="0" lang="en-US" sz="18400" b="0" i="0" u="none" strike="noStrike" cap="none" normalizeH="0" baseline="0" smtClean="0">
              <a:ln>
                <a:noFill/>
              </a:ln>
              <a:solidFill>
                <a:srgbClr val="000000"/>
              </a:solidFill>
              <a:effectLst/>
              <a:latin typeface="Arial" pitchFamily="34" charset="0"/>
              <a:cs typeface="Arial" pitchFamily="34" charset="0"/>
            </a:endParaRPr>
          </a:p>
        </p:txBody>
      </p:sp>
      <p:pic>
        <p:nvPicPr>
          <p:cNvPr id="117762" name="Picture 2" descr="small multiples"/>
          <p:cNvPicPr>
            <a:picLocks noChangeAspect="1" noChangeArrowheads="1"/>
          </p:cNvPicPr>
          <p:nvPr/>
        </p:nvPicPr>
        <p:blipFill>
          <a:blip r:embed="rId3" cstate="print"/>
          <a:srcRect/>
          <a:stretch>
            <a:fillRect/>
          </a:stretch>
        </p:blipFill>
        <p:spPr bwMode="auto">
          <a:xfrm>
            <a:off x="6951663" y="-2147483648"/>
            <a:ext cx="6496050" cy="2933700"/>
          </a:xfrm>
          <a:prstGeom prst="rect">
            <a:avLst/>
          </a:prstGeom>
          <a:noFill/>
        </p:spPr>
      </p:pic>
      <p:pic>
        <p:nvPicPr>
          <p:cNvPr id="117764" name="Picture 4" descr="small multiples"/>
          <p:cNvPicPr>
            <a:picLocks noChangeAspect="1" noChangeArrowheads="1"/>
          </p:cNvPicPr>
          <p:nvPr/>
        </p:nvPicPr>
        <p:blipFill>
          <a:blip r:embed="rId3" cstate="print"/>
          <a:srcRect l="3060" r="1313"/>
          <a:stretch>
            <a:fillRect/>
          </a:stretch>
        </p:blipFill>
        <p:spPr bwMode="auto">
          <a:xfrm>
            <a:off x="33099" y="1259840"/>
            <a:ext cx="9110901" cy="4302760"/>
          </a:xfrm>
          <a:prstGeom prst="rect">
            <a:avLst/>
          </a:prstGeom>
          <a:noFill/>
        </p:spPr>
      </p:pic>
      <p:sp>
        <p:nvSpPr>
          <p:cNvPr id="7" name="Rectangle 6"/>
          <p:cNvSpPr/>
          <p:nvPr/>
        </p:nvSpPr>
        <p:spPr>
          <a:xfrm>
            <a:off x="304800" y="6248400"/>
            <a:ext cx="5943600" cy="369332"/>
          </a:xfrm>
          <a:prstGeom prst="rect">
            <a:avLst/>
          </a:prstGeom>
        </p:spPr>
        <p:txBody>
          <a:bodyPr wrap="square">
            <a:spAutoFit/>
          </a:bodyPr>
          <a:lstStyle/>
          <a:p>
            <a:r>
              <a:rPr lang="en-US" dirty="0" smtClean="0"/>
              <a:t>https://www.e-education.psu.edu/geog486/l8_p5.html</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952500"/>
          </a:xfrm>
        </p:spPr>
        <p:txBody>
          <a:bodyPr/>
          <a:lstStyle/>
          <a:p>
            <a:r>
              <a:rPr lang="en-US" dirty="0" smtClean="0">
                <a:solidFill>
                  <a:srgbClr val="800000"/>
                </a:solidFill>
              </a:rPr>
              <a:t>Small Multiples</a:t>
            </a:r>
            <a:endParaRPr lang="en-US" dirty="0"/>
          </a:p>
        </p:txBody>
      </p:sp>
      <p:sp>
        <p:nvSpPr>
          <p:cNvPr id="3" name="Slide Number Placeholder 2"/>
          <p:cNvSpPr>
            <a:spLocks noGrp="1"/>
          </p:cNvSpPr>
          <p:nvPr>
            <p:ph type="sldNum" sz="quarter" idx="10"/>
          </p:nvPr>
        </p:nvSpPr>
        <p:spPr/>
        <p:txBody>
          <a:bodyPr/>
          <a:lstStyle/>
          <a:p>
            <a:pPr>
              <a:defRPr/>
            </a:pPr>
            <a:fld id="{C81A5BF6-569E-48D9-B6AB-06355535426F}" type="slidenum">
              <a:rPr lang="en-US" smtClean="0"/>
              <a:pPr>
                <a:defRPr/>
              </a:pPr>
              <a:t>72</a:t>
            </a:fld>
            <a:endParaRPr lang="en-US"/>
          </a:p>
        </p:txBody>
      </p:sp>
      <p:pic>
        <p:nvPicPr>
          <p:cNvPr id="118786" name="Picture 2" descr="http://excelcharts.com/blog/wp-content/uploads/2008/07/abortion-ratios.png"/>
          <p:cNvPicPr>
            <a:picLocks noChangeAspect="1" noChangeArrowheads="1"/>
          </p:cNvPicPr>
          <p:nvPr/>
        </p:nvPicPr>
        <p:blipFill>
          <a:blip r:embed="rId3" cstate="print"/>
          <a:srcRect r="32621"/>
          <a:stretch>
            <a:fillRect/>
          </a:stretch>
        </p:blipFill>
        <p:spPr bwMode="auto">
          <a:xfrm>
            <a:off x="152400" y="1600200"/>
            <a:ext cx="8915400" cy="3339683"/>
          </a:xfrm>
          <a:prstGeom prst="rect">
            <a:avLst/>
          </a:prstGeom>
          <a:noFill/>
        </p:spPr>
      </p:pic>
      <p:sp>
        <p:nvSpPr>
          <p:cNvPr id="5" name="Rectangle 4"/>
          <p:cNvSpPr/>
          <p:nvPr/>
        </p:nvSpPr>
        <p:spPr>
          <a:xfrm>
            <a:off x="76200" y="6400800"/>
            <a:ext cx="7620000" cy="369332"/>
          </a:xfrm>
          <a:prstGeom prst="rect">
            <a:avLst/>
          </a:prstGeom>
        </p:spPr>
        <p:txBody>
          <a:bodyPr wrap="square">
            <a:spAutoFit/>
          </a:bodyPr>
          <a:lstStyle/>
          <a:p>
            <a:r>
              <a:rPr lang="en-US" dirty="0" smtClean="0"/>
              <a:t>http://www.excelcharts.com/blog/chart-design-abortion-ratios-1980-2003/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marL="342900" indent="-342900"/>
            <a:r>
              <a:rPr lang="en-US" smtClean="0"/>
              <a:t>Minimize “Ink-to-Data Ratio”</a:t>
            </a:r>
          </a:p>
        </p:txBody>
      </p:sp>
      <p:sp>
        <p:nvSpPr>
          <p:cNvPr id="70659" name="Content Placeholder 2"/>
          <p:cNvSpPr>
            <a:spLocks noGrp="1"/>
          </p:cNvSpPr>
          <p:nvPr>
            <p:ph idx="1"/>
          </p:nvPr>
        </p:nvSpPr>
        <p:spPr>
          <a:xfrm>
            <a:off x="381000" y="1295400"/>
            <a:ext cx="8382000" cy="5105400"/>
          </a:xfrm>
        </p:spPr>
        <p:txBody>
          <a:bodyPr/>
          <a:lstStyle/>
          <a:p>
            <a:pPr marL="514350" lvl="2" indent="-514350" algn="ctr"/>
            <a:r>
              <a:rPr lang="en-US" b="1" i="1" dirty="0" smtClean="0">
                <a:solidFill>
                  <a:srgbClr val="3333CC"/>
                </a:solidFill>
              </a:rPr>
              <a:t>Reduce optical clutter</a:t>
            </a:r>
          </a:p>
          <a:p>
            <a:pPr marL="514350" lvl="2" indent="-514350" algn="ctr"/>
            <a:endParaRPr lang="en-US" sz="1000" dirty="0" smtClean="0"/>
          </a:p>
          <a:p>
            <a:pPr>
              <a:buSzPct val="100000"/>
              <a:buFont typeface="Wingdings" pitchFamily="2" charset="2"/>
              <a:buChar char="§"/>
            </a:pPr>
            <a:r>
              <a:rPr lang="en-US" sz="2600" dirty="0" smtClean="0"/>
              <a:t>Remove boxes around text, legends and figures</a:t>
            </a:r>
          </a:p>
          <a:p>
            <a:pPr>
              <a:buSzPct val="100000"/>
              <a:buFont typeface="Wingdings" pitchFamily="2" charset="2"/>
              <a:buChar char="§"/>
            </a:pPr>
            <a:r>
              <a:rPr lang="en-US" sz="2600" dirty="0" smtClean="0"/>
              <a:t>Eliminate gridlines in favor of data labels, or</a:t>
            </a:r>
          </a:p>
          <a:p>
            <a:pPr>
              <a:buSzPct val="100000"/>
              <a:buFont typeface="Wingdings" pitchFamily="2" charset="2"/>
              <a:buChar char="§"/>
            </a:pPr>
            <a:r>
              <a:rPr lang="en-US" sz="2600" dirty="0" smtClean="0"/>
              <a:t>De-emphasize gridlines with white breaks in bars</a:t>
            </a:r>
          </a:p>
          <a:p>
            <a:pPr>
              <a:buSzPct val="100000"/>
              <a:buFont typeface="Wingdings" pitchFamily="2" charset="2"/>
              <a:buChar char="§"/>
            </a:pPr>
            <a:r>
              <a:rPr lang="en-US" sz="2600" dirty="0" smtClean="0"/>
              <a:t>Minimize axis labels</a:t>
            </a:r>
          </a:p>
          <a:p>
            <a:pPr>
              <a:buSzPct val="100000"/>
            </a:pPr>
            <a:r>
              <a:rPr lang="en-US" sz="2600" dirty="0" smtClean="0"/>
              <a:t>		Example: Label every other year on x-axis</a:t>
            </a:r>
          </a:p>
          <a:p>
            <a:pPr>
              <a:buSzPct val="100000"/>
              <a:buFont typeface="Wingdings" pitchFamily="2" charset="2"/>
              <a:buChar char="§"/>
            </a:pPr>
            <a:r>
              <a:rPr lang="en-US" sz="2600" dirty="0" smtClean="0"/>
              <a:t>Remove tick marks for categorical data</a:t>
            </a:r>
          </a:p>
          <a:p>
            <a:endParaRPr lang="en-US" sz="1000" dirty="0" smtClean="0">
              <a:solidFill>
                <a:srgbClr val="800000"/>
              </a:solidFill>
            </a:endParaRPr>
          </a:p>
          <a:p>
            <a:pPr algn="ctr"/>
            <a:r>
              <a:rPr lang="en-US" sz="2600" i="1" dirty="0" smtClean="0">
                <a:solidFill>
                  <a:srgbClr val="800000"/>
                </a:solidFill>
              </a:rPr>
              <a:t>In cases where all of the above is </a:t>
            </a:r>
          </a:p>
          <a:p>
            <a:pPr algn="ctr"/>
            <a:r>
              <a:rPr lang="en-US" sz="2600" i="1" dirty="0" smtClean="0">
                <a:solidFill>
                  <a:srgbClr val="800000"/>
                </a:solidFill>
              </a:rPr>
              <a:t>generated by the graphing software by default, </a:t>
            </a:r>
          </a:p>
          <a:p>
            <a:pPr algn="ctr"/>
            <a:r>
              <a:rPr lang="en-US" sz="2600" i="1" dirty="0" smtClean="0">
                <a:solidFill>
                  <a:srgbClr val="800000"/>
                </a:solidFill>
              </a:rPr>
              <a:t>do not hesitate to edit it out wherever possible</a:t>
            </a:r>
          </a:p>
          <a:p>
            <a:pPr marL="1314450" lvl="2" indent="-514350"/>
            <a:endParaRPr lang="en-US" dirty="0" smtClean="0"/>
          </a:p>
          <a:p>
            <a:pPr marL="1314450" lvl="2" indent="-514350">
              <a:buFontTx/>
              <a:buChar char="•"/>
            </a:pPr>
            <a:endParaRPr lang="en-US" dirty="0" smtClean="0"/>
          </a:p>
        </p:txBody>
      </p:sp>
      <p:sp>
        <p:nvSpPr>
          <p:cNvPr id="70660" name="Slide Number Placeholder 3"/>
          <p:cNvSpPr>
            <a:spLocks noGrp="1"/>
          </p:cNvSpPr>
          <p:nvPr>
            <p:ph type="sldNum" sz="quarter" idx="10"/>
          </p:nvPr>
        </p:nvSpPr>
        <p:spPr>
          <a:noFill/>
        </p:spPr>
        <p:txBody>
          <a:bodyPr/>
          <a:lstStyle/>
          <a:p>
            <a:fld id="{4A05358E-9D23-48F1-9B93-EC62F4CB6CFF}" type="slidenum">
              <a:rPr lang="en-US" smtClean="0">
                <a:latin typeface="Arial" charset="0"/>
              </a:rPr>
              <a:pPr/>
              <a:t>73</a:t>
            </a:fld>
            <a:endParaRPr 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5"/>
          <p:cNvSpPr>
            <a:spLocks noGrp="1"/>
          </p:cNvSpPr>
          <p:nvPr>
            <p:ph type="title"/>
          </p:nvPr>
        </p:nvSpPr>
        <p:spPr>
          <a:xfrm>
            <a:off x="1524000" y="0"/>
            <a:ext cx="7010400" cy="838200"/>
          </a:xfrm>
        </p:spPr>
        <p:txBody>
          <a:bodyPr/>
          <a:lstStyle/>
          <a:p>
            <a:r>
              <a:rPr lang="en-US" dirty="0" smtClean="0">
                <a:solidFill>
                  <a:srgbClr val="800000"/>
                </a:solidFill>
              </a:rPr>
              <a:t>De-emphasizing Gridlines</a:t>
            </a:r>
          </a:p>
        </p:txBody>
      </p:sp>
      <p:sp>
        <p:nvSpPr>
          <p:cNvPr id="71683" name="Slide Number Placeholder 1"/>
          <p:cNvSpPr>
            <a:spLocks noGrp="1"/>
          </p:cNvSpPr>
          <p:nvPr>
            <p:ph type="sldNum" sz="quarter" idx="10"/>
          </p:nvPr>
        </p:nvSpPr>
        <p:spPr>
          <a:noFill/>
        </p:spPr>
        <p:txBody>
          <a:bodyPr/>
          <a:lstStyle/>
          <a:p>
            <a:fld id="{8DA0F90B-F35D-41B2-898A-A84C8F0B1199}" type="slidenum">
              <a:rPr lang="en-US" smtClean="0">
                <a:latin typeface="Arial" charset="0"/>
              </a:rPr>
              <a:pPr/>
              <a:t>74</a:t>
            </a:fld>
            <a:endParaRPr lang="en-US" smtClean="0">
              <a:latin typeface="Arial" charset="0"/>
            </a:endParaRPr>
          </a:p>
        </p:txBody>
      </p:sp>
      <p:pic>
        <p:nvPicPr>
          <p:cNvPr id="71684" name="Picture 2" descr="http://graphics8.nytimes.com/images/2010/01/25/health/25stats/popup.jpg"/>
          <p:cNvPicPr>
            <a:picLocks noChangeAspect="1" noChangeArrowheads="1"/>
          </p:cNvPicPr>
          <p:nvPr/>
        </p:nvPicPr>
        <p:blipFill>
          <a:blip r:embed="rId2" cstate="print"/>
          <a:srcRect/>
          <a:stretch>
            <a:fillRect/>
          </a:stretch>
        </p:blipFill>
        <p:spPr bwMode="auto">
          <a:xfrm>
            <a:off x="1181100" y="838200"/>
            <a:ext cx="4381500" cy="5181600"/>
          </a:xfrm>
          <a:prstGeom prst="rect">
            <a:avLst/>
          </a:prstGeom>
          <a:noFill/>
          <a:ln w="9525">
            <a:noFill/>
            <a:miter lim="800000"/>
            <a:headEnd/>
            <a:tailEnd/>
          </a:ln>
        </p:spPr>
      </p:pic>
      <p:sp>
        <p:nvSpPr>
          <p:cNvPr id="71685" name="Title 1"/>
          <p:cNvSpPr txBox="1">
            <a:spLocks/>
          </p:cNvSpPr>
          <p:nvPr/>
        </p:nvSpPr>
        <p:spPr bwMode="auto">
          <a:xfrm>
            <a:off x="5638800" y="1028700"/>
            <a:ext cx="3352800" cy="1181100"/>
          </a:xfrm>
          <a:prstGeom prst="rect">
            <a:avLst/>
          </a:prstGeom>
          <a:noFill/>
          <a:ln w="9525">
            <a:noFill/>
            <a:miter lim="800000"/>
            <a:headEnd/>
            <a:tailEnd/>
          </a:ln>
        </p:spPr>
        <p:txBody>
          <a:bodyPr/>
          <a:lstStyle/>
          <a:p>
            <a:r>
              <a:rPr lang="en-US" sz="1600"/>
              <a:t>“</a:t>
            </a:r>
            <a:r>
              <a:rPr lang="en-US" sz="1600" b="1"/>
              <a:t>Vital Statistics: A Mixed Report on American Health”</a:t>
            </a:r>
          </a:p>
          <a:p>
            <a:r>
              <a:rPr lang="en-US" sz="1600" b="1"/>
              <a:t>By NICHOLAS BAKALAR</a:t>
            </a:r>
          </a:p>
          <a:p>
            <a:r>
              <a:rPr lang="en-US" sz="1600" i="1"/>
              <a:t>New York Times</a:t>
            </a:r>
            <a:r>
              <a:rPr lang="en-US" sz="1600"/>
              <a:t>, Jan 25, 2010</a:t>
            </a:r>
            <a:endParaRPr lang="en-US" sz="1600" b="1"/>
          </a:p>
        </p:txBody>
      </p:sp>
      <p:sp>
        <p:nvSpPr>
          <p:cNvPr id="71686" name="Rectangle 5"/>
          <p:cNvSpPr>
            <a:spLocks noChangeArrowheads="1"/>
          </p:cNvSpPr>
          <p:nvPr/>
        </p:nvSpPr>
        <p:spPr bwMode="auto">
          <a:xfrm>
            <a:off x="990600" y="6059269"/>
            <a:ext cx="6629400" cy="707886"/>
          </a:xfrm>
          <a:prstGeom prst="rect">
            <a:avLst/>
          </a:prstGeom>
          <a:noFill/>
          <a:ln w="9525">
            <a:noFill/>
            <a:miter lim="800000"/>
            <a:headEnd/>
            <a:tailEnd/>
          </a:ln>
        </p:spPr>
        <p:txBody>
          <a:bodyPr wrap="square">
            <a:spAutoFit/>
          </a:bodyPr>
          <a:lstStyle/>
          <a:p>
            <a:r>
              <a:rPr lang="en-US" sz="2000"/>
              <a:t>Tricking Excel to do this: http://peltiertech.com/Excel/Charts/ArbitraryGridlines.html</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524000" y="190500"/>
            <a:ext cx="7010400" cy="876300"/>
          </a:xfrm>
        </p:spPr>
        <p:txBody>
          <a:bodyPr/>
          <a:lstStyle/>
          <a:p>
            <a:r>
              <a:rPr lang="en-US" smtClean="0"/>
              <a:t>Use of Color</a:t>
            </a:r>
          </a:p>
        </p:txBody>
      </p:sp>
      <p:sp>
        <p:nvSpPr>
          <p:cNvPr id="72707" name="Content Placeholder 2"/>
          <p:cNvSpPr>
            <a:spLocks noGrp="1"/>
          </p:cNvSpPr>
          <p:nvPr>
            <p:ph idx="1"/>
          </p:nvPr>
        </p:nvSpPr>
        <p:spPr>
          <a:xfrm>
            <a:off x="381000" y="1143000"/>
            <a:ext cx="8458200" cy="5257800"/>
          </a:xfrm>
        </p:spPr>
        <p:txBody>
          <a:bodyPr/>
          <a:lstStyle/>
          <a:p>
            <a:pPr marL="293688" lvl="1">
              <a:spcBef>
                <a:spcPts val="0"/>
              </a:spcBef>
              <a:spcAft>
                <a:spcPts val="1200"/>
              </a:spcAft>
              <a:buClr>
                <a:schemeClr val="tx1"/>
              </a:buClr>
              <a:buSzPct val="80000"/>
              <a:buFont typeface="Wingdings" pitchFamily="2" charset="2"/>
              <a:buChar char="n"/>
            </a:pPr>
            <a:r>
              <a:rPr lang="en-US" sz="2600" dirty="0" smtClean="0"/>
              <a:t>Color should be used only if it conveys additional information</a:t>
            </a:r>
          </a:p>
          <a:p>
            <a:pPr marL="293688" lvl="1">
              <a:spcBef>
                <a:spcPts val="0"/>
              </a:spcBef>
              <a:spcAft>
                <a:spcPts val="1200"/>
              </a:spcAft>
              <a:buClr>
                <a:schemeClr val="tx1"/>
              </a:buClr>
              <a:buSzPct val="80000"/>
              <a:buFont typeface="Wingdings" pitchFamily="2" charset="2"/>
              <a:buChar char="n"/>
            </a:pPr>
            <a:r>
              <a:rPr lang="en-US" sz="2600" dirty="0" smtClean="0"/>
              <a:t>In general, use soft colors in graphs and reserve bolder, brighter colors for points that you want to stand out</a:t>
            </a:r>
          </a:p>
          <a:p>
            <a:pPr marL="293688" lvl="1">
              <a:spcBef>
                <a:spcPts val="0"/>
              </a:spcBef>
              <a:spcAft>
                <a:spcPts val="1200"/>
              </a:spcAft>
              <a:buClr>
                <a:schemeClr val="tx1"/>
              </a:buClr>
              <a:buSzPct val="80000"/>
              <a:buFont typeface="Wingdings" pitchFamily="2" charset="2"/>
              <a:buChar char="n"/>
            </a:pPr>
            <a:r>
              <a:rPr lang="en-US" sz="2600" dirty="0" smtClean="0"/>
              <a:t>If color is used to distinguish two different categories, make sure they are different enough in intensity to be distinguished in black and white and for the color blind</a:t>
            </a:r>
          </a:p>
          <a:p>
            <a:pPr marL="293688" lvl="1">
              <a:spcBef>
                <a:spcPts val="0"/>
              </a:spcBef>
              <a:spcAft>
                <a:spcPts val="1200"/>
              </a:spcAft>
              <a:buClr>
                <a:schemeClr val="tx1"/>
              </a:buClr>
              <a:buSzPct val="80000"/>
              <a:buFont typeface="Wingdings" pitchFamily="2" charset="2"/>
              <a:buChar char="n"/>
            </a:pPr>
            <a:r>
              <a:rPr lang="en-US" sz="2600" dirty="0" smtClean="0"/>
              <a:t>Gradations of one color should only be used with ordered variables, not nominal variables</a:t>
            </a:r>
          </a:p>
        </p:txBody>
      </p:sp>
      <p:sp>
        <p:nvSpPr>
          <p:cNvPr id="72708" name="Slide Number Placeholder 3"/>
          <p:cNvSpPr>
            <a:spLocks noGrp="1"/>
          </p:cNvSpPr>
          <p:nvPr>
            <p:ph type="sldNum" sz="quarter" idx="10"/>
          </p:nvPr>
        </p:nvSpPr>
        <p:spPr>
          <a:noFill/>
        </p:spPr>
        <p:txBody>
          <a:bodyPr/>
          <a:lstStyle/>
          <a:p>
            <a:fld id="{47149324-34AB-4626-A65F-D48A50E61975}" type="slidenum">
              <a:rPr lang="en-US" smtClean="0">
                <a:latin typeface="Arial" charset="0"/>
              </a:rPr>
              <a:pPr/>
              <a:t>75</a:t>
            </a:fld>
            <a:endParaRPr lang="en-US" smtClean="0">
              <a:latin typeface="Arial" charset="0"/>
            </a:endParaRPr>
          </a:p>
        </p:txBody>
      </p:sp>
      <p:sp>
        <p:nvSpPr>
          <p:cNvPr id="72709" name="Rectangle 4"/>
          <p:cNvSpPr>
            <a:spLocks noChangeArrowheads="1"/>
          </p:cNvSpPr>
          <p:nvPr/>
        </p:nvSpPr>
        <p:spPr bwMode="auto">
          <a:xfrm>
            <a:off x="533400" y="5867400"/>
            <a:ext cx="3429000" cy="923330"/>
          </a:xfrm>
          <a:prstGeom prst="rect">
            <a:avLst/>
          </a:prstGeom>
          <a:noFill/>
          <a:ln w="9525">
            <a:noFill/>
            <a:miter lim="800000"/>
            <a:headEnd/>
            <a:tailEnd/>
          </a:ln>
        </p:spPr>
        <p:txBody>
          <a:bodyPr wrap="square">
            <a:spAutoFit/>
          </a:bodyPr>
          <a:lstStyle/>
          <a:p>
            <a:r>
              <a:rPr lang="en-US"/>
              <a:t>http://www.perceptualedge.com/articles/Whitepapers/Communicating_Numbers.pdf</a:t>
            </a:r>
          </a:p>
        </p:txBody>
      </p:sp>
      <p:sp>
        <p:nvSpPr>
          <p:cNvPr id="72710" name="Rectangle 5"/>
          <p:cNvSpPr>
            <a:spLocks noChangeArrowheads="1"/>
          </p:cNvSpPr>
          <p:nvPr/>
        </p:nvSpPr>
        <p:spPr bwMode="auto">
          <a:xfrm>
            <a:off x="4572000" y="5857875"/>
            <a:ext cx="4191000" cy="923925"/>
          </a:xfrm>
          <a:prstGeom prst="rect">
            <a:avLst/>
          </a:prstGeom>
          <a:noFill/>
          <a:ln w="9525">
            <a:noFill/>
            <a:miter lim="800000"/>
            <a:headEnd/>
            <a:tailEnd/>
          </a:ln>
        </p:spPr>
        <p:txBody>
          <a:bodyPr wrap="square">
            <a:spAutoFit/>
          </a:bodyPr>
          <a:lstStyle/>
          <a:p>
            <a:r>
              <a:rPr lang="en-US"/>
              <a:t>http://www.perceptualedge.com/articles/visual_business_intelligence/rules_for_using_color.pdf</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1524000" y="0"/>
            <a:ext cx="7010400" cy="762000"/>
          </a:xfrm>
        </p:spPr>
        <p:txBody>
          <a:bodyPr/>
          <a:lstStyle/>
          <a:p>
            <a:r>
              <a:rPr lang="en-US" smtClean="0">
                <a:solidFill>
                  <a:srgbClr val="800000"/>
                </a:solidFill>
              </a:rPr>
              <a:t>Ineffective Use of Color</a:t>
            </a:r>
          </a:p>
        </p:txBody>
      </p:sp>
      <p:sp>
        <p:nvSpPr>
          <p:cNvPr id="73731" name="Slide Number Placeholder 1"/>
          <p:cNvSpPr>
            <a:spLocks noGrp="1"/>
          </p:cNvSpPr>
          <p:nvPr>
            <p:ph type="sldNum" sz="quarter" idx="10"/>
          </p:nvPr>
        </p:nvSpPr>
        <p:spPr>
          <a:noFill/>
        </p:spPr>
        <p:txBody>
          <a:bodyPr/>
          <a:lstStyle/>
          <a:p>
            <a:fld id="{52CED92A-A641-4FD4-8ECA-4784C0A46CE7}" type="slidenum">
              <a:rPr lang="en-US" smtClean="0">
                <a:latin typeface="Arial" charset="0"/>
              </a:rPr>
              <a:pPr/>
              <a:t>76</a:t>
            </a:fld>
            <a:endParaRPr lang="en-US" smtClean="0">
              <a:latin typeface="Arial" charset="0"/>
            </a:endParaRPr>
          </a:p>
        </p:txBody>
      </p:sp>
      <p:pic>
        <p:nvPicPr>
          <p:cNvPr id="73732" name="Picture 6" descr="http://worldfocus.org/files/2008/12/imgx_wideangle_maternalhealth.jpg"/>
          <p:cNvPicPr>
            <a:picLocks noChangeAspect="1" noChangeArrowheads="1"/>
          </p:cNvPicPr>
          <p:nvPr/>
        </p:nvPicPr>
        <p:blipFill>
          <a:blip r:embed="rId2" cstate="print"/>
          <a:srcRect/>
          <a:stretch>
            <a:fillRect/>
          </a:stretch>
        </p:blipFill>
        <p:spPr bwMode="auto">
          <a:xfrm>
            <a:off x="1066800" y="776287"/>
            <a:ext cx="5800725" cy="5853113"/>
          </a:xfrm>
          <a:prstGeom prst="rect">
            <a:avLst/>
          </a:prstGeom>
          <a:noFill/>
          <a:ln w="9525">
            <a:noFill/>
            <a:miter lim="800000"/>
            <a:headEnd/>
            <a:tailEnd/>
          </a:ln>
        </p:spPr>
      </p:pic>
      <p:sp>
        <p:nvSpPr>
          <p:cNvPr id="73733" name="Rectangle 7"/>
          <p:cNvSpPr>
            <a:spLocks noChangeArrowheads="1"/>
          </p:cNvSpPr>
          <p:nvPr/>
        </p:nvSpPr>
        <p:spPr bwMode="auto">
          <a:xfrm>
            <a:off x="5029200" y="1896070"/>
            <a:ext cx="4038600" cy="923330"/>
          </a:xfrm>
          <a:prstGeom prst="rect">
            <a:avLst/>
          </a:prstGeom>
          <a:noFill/>
          <a:ln w="9525">
            <a:noFill/>
            <a:miter lim="800000"/>
            <a:headEnd/>
            <a:tailEnd/>
          </a:ln>
        </p:spPr>
        <p:txBody>
          <a:bodyPr wrap="square">
            <a:spAutoFit/>
          </a:bodyPr>
          <a:lstStyle/>
          <a:p>
            <a:r>
              <a:rPr lang="en-US"/>
              <a:t>http://worldfocus.org/blog/2008/12/02/birth-is-deadly-for-guatemalan-women/3035/</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1524000" y="190500"/>
            <a:ext cx="7010400" cy="647700"/>
          </a:xfrm>
        </p:spPr>
        <p:txBody>
          <a:bodyPr/>
          <a:lstStyle/>
          <a:p>
            <a:r>
              <a:rPr lang="en-US" smtClean="0">
                <a:solidFill>
                  <a:srgbClr val="800000"/>
                </a:solidFill>
              </a:rPr>
              <a:t>Effective Use of Color</a:t>
            </a:r>
          </a:p>
        </p:txBody>
      </p:sp>
      <p:sp>
        <p:nvSpPr>
          <p:cNvPr id="74755" name="Slide Number Placeholder 1"/>
          <p:cNvSpPr>
            <a:spLocks noGrp="1"/>
          </p:cNvSpPr>
          <p:nvPr>
            <p:ph type="sldNum" sz="quarter" idx="10"/>
          </p:nvPr>
        </p:nvSpPr>
        <p:spPr>
          <a:noFill/>
        </p:spPr>
        <p:txBody>
          <a:bodyPr/>
          <a:lstStyle/>
          <a:p>
            <a:fld id="{315B1EBA-2FA5-4CF4-AADB-B364C68C71BB}" type="slidenum">
              <a:rPr lang="en-US" smtClean="0">
                <a:latin typeface="Arial" charset="0"/>
              </a:rPr>
              <a:pPr/>
              <a:t>77</a:t>
            </a:fld>
            <a:endParaRPr lang="en-US" smtClean="0">
              <a:latin typeface="Arial" charset="0"/>
            </a:endParaRPr>
          </a:p>
        </p:txBody>
      </p:sp>
      <p:pic>
        <p:nvPicPr>
          <p:cNvPr id="74756" name="Picture 2"/>
          <p:cNvPicPr>
            <a:picLocks noChangeAspect="1" noChangeArrowheads="1"/>
          </p:cNvPicPr>
          <p:nvPr/>
        </p:nvPicPr>
        <p:blipFill>
          <a:blip r:embed="rId2" cstate="print"/>
          <a:srcRect/>
          <a:stretch>
            <a:fillRect/>
          </a:stretch>
        </p:blipFill>
        <p:spPr bwMode="auto">
          <a:xfrm>
            <a:off x="1295400" y="838200"/>
            <a:ext cx="6035675" cy="5616575"/>
          </a:xfrm>
          <a:prstGeom prst="rect">
            <a:avLst/>
          </a:prstGeom>
          <a:noFill/>
          <a:ln w="9525">
            <a:noFill/>
            <a:miter lim="800000"/>
            <a:headEnd/>
            <a:tailEnd/>
          </a:ln>
        </p:spPr>
      </p:pic>
      <p:sp>
        <p:nvSpPr>
          <p:cNvPr id="74757" name="Rectangle 4"/>
          <p:cNvSpPr>
            <a:spLocks noChangeArrowheads="1"/>
          </p:cNvSpPr>
          <p:nvPr/>
        </p:nvSpPr>
        <p:spPr bwMode="auto">
          <a:xfrm>
            <a:off x="1249362" y="6400800"/>
            <a:ext cx="4160838" cy="369887"/>
          </a:xfrm>
          <a:prstGeom prst="rect">
            <a:avLst/>
          </a:prstGeom>
          <a:noFill/>
          <a:ln w="9525">
            <a:noFill/>
            <a:miter lim="800000"/>
            <a:headEnd/>
            <a:tailEnd/>
          </a:ln>
        </p:spPr>
        <p:txBody>
          <a:bodyPr wrap="none">
            <a:spAutoFit/>
          </a:bodyPr>
          <a:lstStyle/>
          <a:p>
            <a:r>
              <a:rPr lang="en-US"/>
              <a:t>http://www.ilbreastfeedingblueprint.org/</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524000" y="190500"/>
            <a:ext cx="7010400" cy="800100"/>
          </a:xfrm>
        </p:spPr>
        <p:txBody>
          <a:bodyPr/>
          <a:lstStyle/>
          <a:p>
            <a:r>
              <a:rPr lang="en-US" dirty="0" smtClean="0">
                <a:solidFill>
                  <a:srgbClr val="800000"/>
                </a:solidFill>
              </a:rPr>
              <a:t>Effective Use of Color</a:t>
            </a:r>
            <a:endParaRPr lang="en-US" dirty="0" smtClean="0"/>
          </a:p>
        </p:txBody>
      </p:sp>
      <p:sp>
        <p:nvSpPr>
          <p:cNvPr id="75779" name="Slide Number Placeholder 2"/>
          <p:cNvSpPr>
            <a:spLocks noGrp="1"/>
          </p:cNvSpPr>
          <p:nvPr>
            <p:ph type="sldNum" sz="quarter" idx="10"/>
          </p:nvPr>
        </p:nvSpPr>
        <p:spPr>
          <a:noFill/>
        </p:spPr>
        <p:txBody>
          <a:bodyPr/>
          <a:lstStyle/>
          <a:p>
            <a:fld id="{5B7BDFF9-F6CE-4265-AFAF-226D4ABC6743}" type="slidenum">
              <a:rPr lang="en-US" smtClean="0">
                <a:latin typeface="Arial" charset="0"/>
              </a:rPr>
              <a:pPr/>
              <a:t>78</a:t>
            </a:fld>
            <a:endParaRPr lang="en-US" smtClean="0">
              <a:latin typeface="Arial" charset="0"/>
            </a:endParaRPr>
          </a:p>
        </p:txBody>
      </p:sp>
      <p:sp>
        <p:nvSpPr>
          <p:cNvPr id="75780" name="Rectangle 5"/>
          <p:cNvSpPr>
            <a:spLocks noChangeArrowheads="1"/>
          </p:cNvSpPr>
          <p:nvPr/>
        </p:nvSpPr>
        <p:spPr bwMode="auto">
          <a:xfrm>
            <a:off x="152400" y="6324600"/>
            <a:ext cx="5410200" cy="369887"/>
          </a:xfrm>
          <a:prstGeom prst="rect">
            <a:avLst/>
          </a:prstGeom>
          <a:noFill/>
          <a:ln w="9525">
            <a:noFill/>
            <a:miter lim="800000"/>
            <a:headEnd/>
            <a:tailEnd/>
          </a:ln>
        </p:spPr>
        <p:txBody>
          <a:bodyPr>
            <a:spAutoFit/>
          </a:bodyPr>
          <a:lstStyle/>
          <a:p>
            <a:r>
              <a:rPr lang="en-US"/>
              <a:t>http://www.cdc.gov/nchs/data/databriefs/db23.htm</a:t>
            </a:r>
          </a:p>
        </p:txBody>
      </p:sp>
      <p:pic>
        <p:nvPicPr>
          <p:cNvPr id="75781" name="Picture 6" descr="http://www.cdc.gov/nchs/data/databriefs/db23_Fig2.png"/>
          <p:cNvPicPr>
            <a:picLocks noChangeAspect="1" noChangeArrowheads="1"/>
          </p:cNvPicPr>
          <p:nvPr/>
        </p:nvPicPr>
        <p:blipFill>
          <a:blip r:embed="rId2" cstate="print"/>
          <a:srcRect/>
          <a:stretch>
            <a:fillRect/>
          </a:stretch>
        </p:blipFill>
        <p:spPr bwMode="auto">
          <a:xfrm>
            <a:off x="133350" y="990600"/>
            <a:ext cx="8858250" cy="5105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 Guidelines</a:t>
            </a:r>
            <a:endParaRPr lang="en-US" dirty="0"/>
          </a:p>
        </p:txBody>
      </p:sp>
      <p:sp>
        <p:nvSpPr>
          <p:cNvPr id="3" name="Content Placeholder 2"/>
          <p:cNvSpPr>
            <a:spLocks noGrp="1"/>
          </p:cNvSpPr>
          <p:nvPr>
            <p:ph idx="1"/>
          </p:nvPr>
        </p:nvSpPr>
        <p:spPr/>
        <p:txBody>
          <a:bodyPr/>
          <a:lstStyle/>
          <a:p>
            <a:pPr>
              <a:buSzPct val="100000"/>
              <a:buFont typeface="Wingdings" pitchFamily="2" charset="2"/>
              <a:buChar char="§"/>
            </a:pPr>
            <a:r>
              <a:rPr lang="en-US" dirty="0" smtClean="0"/>
              <a:t>Lines should only be used when variable is on an ordinal or continuous scale</a:t>
            </a:r>
          </a:p>
          <a:p>
            <a:pPr>
              <a:buSzPct val="100000"/>
              <a:buFont typeface="Wingdings" pitchFamily="2" charset="2"/>
              <a:buChar char="§"/>
            </a:pPr>
            <a:r>
              <a:rPr lang="en-US" dirty="0" smtClean="0"/>
              <a:t>Do not connect the points on a line if there are missing values in between existing data</a:t>
            </a:r>
          </a:p>
          <a:p>
            <a:pPr>
              <a:buSzPct val="100000"/>
              <a:buFont typeface="Wingdings" pitchFamily="2" charset="2"/>
              <a:buChar char="§"/>
            </a:pPr>
            <a:r>
              <a:rPr lang="en-US" dirty="0" smtClean="0"/>
              <a:t>Intervals should be equally sized</a:t>
            </a:r>
          </a:p>
          <a:p>
            <a:pPr lvl="1">
              <a:buSzPct val="100000"/>
              <a:buFont typeface="Wingdings" pitchFamily="2" charset="2"/>
              <a:buChar char="§"/>
            </a:pPr>
            <a:r>
              <a:rPr lang="en-US" dirty="0" smtClean="0"/>
              <a:t>Exception: Extreme outliers can be lumped at the lower or upper end (</a:t>
            </a:r>
            <a:r>
              <a:rPr lang="en-US" dirty="0" err="1" smtClean="0"/>
              <a:t>ie</a:t>
            </a:r>
            <a:r>
              <a:rPr lang="en-US" dirty="0" smtClean="0"/>
              <a:t> income)</a:t>
            </a:r>
          </a:p>
          <a:p>
            <a:pPr>
              <a:buSzPct val="100000"/>
              <a:buFont typeface="Wingdings" pitchFamily="2" charset="2"/>
              <a:buChar char="§"/>
            </a:pPr>
            <a:r>
              <a:rPr lang="en-US" dirty="0" smtClean="0"/>
              <a:t>Tick marks on the x-axis should accurately reflect the distance between the values</a:t>
            </a:r>
          </a:p>
          <a:p>
            <a:pPr>
              <a:buSzPct val="10000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CCD7C413-9EFC-4F6F-8BDE-3D2412A6F44C}" type="slidenum">
              <a:rPr lang="en-US" smtClean="0"/>
              <a:pPr>
                <a:defRPr/>
              </a:pPr>
              <a:t>7</a:t>
            </a:fld>
            <a:endParaRPr lang="en-US"/>
          </a:p>
        </p:txBody>
      </p:sp>
      <p:sp>
        <p:nvSpPr>
          <p:cNvPr id="5" name="Rectangle 4"/>
          <p:cNvSpPr/>
          <p:nvPr/>
        </p:nvSpPr>
        <p:spPr>
          <a:xfrm>
            <a:off x="0" y="6273225"/>
            <a:ext cx="6400800" cy="646331"/>
          </a:xfrm>
          <a:prstGeom prst="rect">
            <a:avLst/>
          </a:prstGeom>
        </p:spPr>
        <p:txBody>
          <a:bodyPr wrap="square">
            <a:spAutoFit/>
          </a:bodyPr>
          <a:lstStyle/>
          <a:p>
            <a:r>
              <a:rPr lang="en-US" dirty="0" smtClean="0"/>
              <a:t>http://www.perceptualedge.com/articles/visual_business_intelligence/line_graphs_and_irregular_intervals.pdf</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800100"/>
          </a:xfrm>
        </p:spPr>
        <p:txBody>
          <a:bodyPr/>
          <a:lstStyle/>
          <a:p>
            <a:r>
              <a:rPr lang="en-US" dirty="0" smtClean="0">
                <a:solidFill>
                  <a:srgbClr val="800000"/>
                </a:solidFill>
              </a:rPr>
              <a:t>Effective Use of Color</a:t>
            </a:r>
            <a:endParaRPr lang="en-US" dirty="0"/>
          </a:p>
        </p:txBody>
      </p:sp>
      <p:sp>
        <p:nvSpPr>
          <p:cNvPr id="3" name="Slide Number Placeholder 2"/>
          <p:cNvSpPr>
            <a:spLocks noGrp="1"/>
          </p:cNvSpPr>
          <p:nvPr>
            <p:ph type="sldNum" sz="quarter" idx="10"/>
          </p:nvPr>
        </p:nvSpPr>
        <p:spPr/>
        <p:txBody>
          <a:bodyPr/>
          <a:lstStyle/>
          <a:p>
            <a:pPr>
              <a:defRPr/>
            </a:pPr>
            <a:fld id="{C81A5BF6-569E-48D9-B6AB-06355535426F}" type="slidenum">
              <a:rPr lang="en-US" smtClean="0"/>
              <a:pPr>
                <a:defRPr/>
              </a:pPr>
              <a:t>79</a:t>
            </a:fld>
            <a:endParaRPr lang="en-US"/>
          </a:p>
        </p:txBody>
      </p:sp>
      <p:pic>
        <p:nvPicPr>
          <p:cNvPr id="77827" name="Picture 3" descr="http://mtrics.cdc.gov/b/ss/cdcgov/1/H.6-pdv-2/s46953386495989?%5bAQB%5d&amp;ndh=1&amp;t=27/4/2011%2013%3A6%3A35%205%20300&amp;ce=UTF-8&amp;cl=Session&amp;pageName=CDC%3A%20GIS%20Map%20Gallery%20-%20Childhood%20Lead%20Poisoning%20Risk%20Analysis%20-%20Philadelphia%2C%20PA.&amp;g=http%3A//www.cdc.gov/gis/mg_lead_poisoning.htm&amp;r=http%3A//www.cdc.gov/gis/gallery.htm&amp;cc=USD&amp;ch=GIS&amp;pid=CDC%3A%20GIS%20Map%20Gallery&amp;pidt=1&amp;oid=http%3A//www.cdc.gov/gis/mg_lead_poisoning.htm&amp;ot=A&amp;oi=125&amp;s=1024x768&amp;c=16&amp;j=1.3&amp;v=Y&amp;k=Y&amp;bw=1280&amp;bh=858&amp;ct=lan&amp;hp=N&amp;%5bAQE%5d"/>
          <p:cNvPicPr>
            <a:picLocks noChangeAspect="1" noChangeArrowheads="1"/>
          </p:cNvPicPr>
          <p:nvPr/>
        </p:nvPicPr>
        <p:blipFill>
          <a:blip r:embed="rId2" cstate="print"/>
          <a:srcRect/>
          <a:stretch>
            <a:fillRect/>
          </a:stretch>
        </p:blipFill>
        <p:spPr bwMode="auto">
          <a:xfrm>
            <a:off x="0" y="0"/>
            <a:ext cx="9525" cy="9525"/>
          </a:xfrm>
          <a:prstGeom prst="rect">
            <a:avLst/>
          </a:prstGeom>
          <a:noFill/>
        </p:spPr>
      </p:pic>
      <p:sp>
        <p:nvSpPr>
          <p:cNvPr id="6" name="Rectangle 5"/>
          <p:cNvSpPr/>
          <p:nvPr/>
        </p:nvSpPr>
        <p:spPr>
          <a:xfrm>
            <a:off x="304800" y="6400800"/>
            <a:ext cx="6400800" cy="369332"/>
          </a:xfrm>
          <a:prstGeom prst="rect">
            <a:avLst/>
          </a:prstGeom>
        </p:spPr>
        <p:txBody>
          <a:bodyPr wrap="square">
            <a:spAutoFit/>
          </a:bodyPr>
          <a:lstStyle/>
          <a:p>
            <a:r>
              <a:rPr lang="en-US" dirty="0" smtClean="0"/>
              <a:t>http://www.cdc.gov/gis/mg_lead_poisoning.htm</a:t>
            </a:r>
            <a:endParaRPr lang="en-US" dirty="0"/>
          </a:p>
        </p:txBody>
      </p:sp>
      <p:pic>
        <p:nvPicPr>
          <p:cNvPr id="77828" name="Picture 4" descr="http://mtrics.cdc.gov/b/ss/cdcgov/1/H.6-pdv-2/s46953386495989?%5bAQB%5d&amp;ndh=1&amp;t=27/4/2011%2013%3A6%3A35%205%20300&amp;ce=UTF-8&amp;cl=Session&amp;pageName=CDC%3A%20GIS%20Map%20Gallery%20-%20Childhood%20Lead%20Poisoning%20Risk%20Analysis%20-%20Philadelphia%2C%20PA.&amp;g=http%3A//www.cdc.gov/gis/mg_lead_poisoning.htm&amp;r=http%3A//www.cdc.gov/gis/gallery.htm&amp;cc=USD&amp;ch=GIS&amp;pid=CDC%3A%20GIS%20Map%20Gallery&amp;pidt=1&amp;oid=http%3A//www.cdc.gov/gis/mg_lead_poisoning.htm&amp;ot=A&amp;oi=125&amp;s=1024x768&amp;c=16&amp;j=1.3&amp;v=Y&amp;k=Y&amp;bw=1280&amp;bh=858&amp;ct=lan&amp;hp=N&amp;%5bAQE%5d"/>
          <p:cNvPicPr>
            <a:picLocks noChangeAspect="1" noChangeArrowheads="1"/>
          </p:cNvPicPr>
          <p:nvPr/>
        </p:nvPicPr>
        <p:blipFill>
          <a:blip r:embed="rId2" cstate="print"/>
          <a:srcRect/>
          <a:stretch>
            <a:fillRect/>
          </a:stretch>
        </p:blipFill>
        <p:spPr bwMode="auto">
          <a:xfrm>
            <a:off x="0" y="0"/>
            <a:ext cx="9525" cy="9525"/>
          </a:xfrm>
          <a:prstGeom prst="rect">
            <a:avLst/>
          </a:prstGeom>
          <a:noFill/>
        </p:spPr>
      </p:pic>
      <p:pic>
        <p:nvPicPr>
          <p:cNvPr id="77829" name="Picture 5" descr="http://mtrics.cdc.gov/b/ss/cdcgov/1/H.6-pdv-2/s46953386495989?%5bAQB%5d&amp;ndh=1&amp;t=27/4/2011%2013%3A6%3A35%205%20300&amp;ce=UTF-8&amp;cl=Session&amp;pageName=CDC%3A%20GIS%20Map%20Gallery%20-%20Childhood%20Lead%20Poisoning%20Risk%20Analysis%20-%20Philadelphia%2C%20PA.&amp;g=http%3A//www.cdc.gov/gis/mg_lead_poisoning.htm&amp;r=http%3A//www.cdc.gov/gis/gallery.htm&amp;cc=USD&amp;ch=GIS&amp;pid=CDC%3A%20GIS%20Map%20Gallery&amp;pidt=1&amp;oid=http%3A//www.cdc.gov/gis/mg_lead_poisoning.htm&amp;ot=A&amp;oi=125&amp;s=1024x768&amp;c=16&amp;j=1.3&amp;v=Y&amp;k=Y&amp;bw=1280&amp;bh=858&amp;ct=lan&amp;hp=N&amp;%5bAQE%5d"/>
          <p:cNvPicPr>
            <a:picLocks noChangeAspect="1" noChangeArrowheads="1"/>
          </p:cNvPicPr>
          <p:nvPr/>
        </p:nvPicPr>
        <p:blipFill>
          <a:blip r:embed="rId2" cstate="print"/>
          <a:srcRect/>
          <a:stretch>
            <a:fillRect/>
          </a:stretch>
        </p:blipFill>
        <p:spPr bwMode="auto">
          <a:xfrm>
            <a:off x="0" y="0"/>
            <a:ext cx="9525" cy="9525"/>
          </a:xfrm>
          <a:prstGeom prst="rect">
            <a:avLst/>
          </a:prstGeom>
          <a:noFill/>
        </p:spPr>
      </p:pic>
      <p:pic>
        <p:nvPicPr>
          <p:cNvPr id="9" name="Picture 8" descr="LeadPoisoiningRisk.png"/>
          <p:cNvPicPr>
            <a:picLocks noChangeAspect="1"/>
          </p:cNvPicPr>
          <p:nvPr/>
        </p:nvPicPr>
        <p:blipFill>
          <a:blip r:embed="rId3" cstate="print"/>
          <a:srcRect l="1691" t="5092" r="1942" b="3250"/>
          <a:stretch>
            <a:fillRect/>
          </a:stretch>
        </p:blipFill>
        <p:spPr>
          <a:xfrm>
            <a:off x="2286000" y="838200"/>
            <a:ext cx="4343400" cy="54864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smtClean="0"/>
              <a:t>Minimize </a:t>
            </a:r>
            <a:r>
              <a:rPr lang="en-US" dirty="0" err="1" smtClean="0"/>
              <a:t>Chartjunk</a:t>
            </a:r>
            <a:endParaRPr lang="en-US" dirty="0" smtClean="0"/>
          </a:p>
        </p:txBody>
      </p:sp>
      <p:sp>
        <p:nvSpPr>
          <p:cNvPr id="76803" name="Content Placeholder 2"/>
          <p:cNvSpPr>
            <a:spLocks noGrp="1"/>
          </p:cNvSpPr>
          <p:nvPr>
            <p:ph idx="1"/>
          </p:nvPr>
        </p:nvSpPr>
        <p:spPr/>
        <p:txBody>
          <a:bodyPr/>
          <a:lstStyle/>
          <a:p>
            <a:r>
              <a:rPr lang="en-US" dirty="0" smtClean="0"/>
              <a:t>“</a:t>
            </a:r>
            <a:r>
              <a:rPr lang="en-US" dirty="0" err="1" smtClean="0"/>
              <a:t>Chartjunk</a:t>
            </a:r>
            <a:r>
              <a:rPr lang="en-US" dirty="0" smtClean="0"/>
              <a:t>” =  Visual elements in charts that are not necessary to comprehend the information and distract viewer from information</a:t>
            </a:r>
          </a:p>
          <a:p>
            <a:endParaRPr lang="en-US" sz="1000" dirty="0" smtClean="0"/>
          </a:p>
          <a:p>
            <a:pPr lvl="2">
              <a:buClr>
                <a:schemeClr val="tx1"/>
              </a:buClr>
              <a:buFont typeface="Wingdings" pitchFamily="2" charset="2"/>
              <a:buChar char="§"/>
            </a:pPr>
            <a:r>
              <a:rPr lang="en-US" dirty="0" smtClean="0"/>
              <a:t>Background colors or graphics</a:t>
            </a:r>
          </a:p>
          <a:p>
            <a:pPr lvl="2">
              <a:buClr>
                <a:schemeClr val="tx1"/>
              </a:buClr>
              <a:buFont typeface="Wingdings" pitchFamily="2" charset="2"/>
              <a:buChar char="§"/>
            </a:pPr>
            <a:r>
              <a:rPr lang="en-US" dirty="0" smtClean="0"/>
              <a:t>Pictures</a:t>
            </a:r>
          </a:p>
          <a:p>
            <a:pPr lvl="2">
              <a:buClr>
                <a:schemeClr val="tx1"/>
              </a:buClr>
              <a:buFont typeface="Wingdings" pitchFamily="2" charset="2"/>
              <a:buChar char="§"/>
            </a:pPr>
            <a:r>
              <a:rPr lang="en-US" dirty="0" smtClean="0"/>
              <a:t>Clip art or animations</a:t>
            </a:r>
          </a:p>
          <a:p>
            <a:pPr lvl="2">
              <a:buClr>
                <a:schemeClr val="tx1"/>
              </a:buClr>
              <a:buFont typeface="Wingdings" pitchFamily="2" charset="2"/>
              <a:buChar char="§"/>
            </a:pPr>
            <a:r>
              <a:rPr lang="en-US" dirty="0" smtClean="0"/>
              <a:t>3-D effects – distort images</a:t>
            </a:r>
          </a:p>
          <a:p>
            <a:pPr lvl="2">
              <a:buFont typeface="Wingdings" pitchFamily="2" charset="2"/>
              <a:buChar char="§"/>
            </a:pPr>
            <a:endParaRPr lang="en-US" dirty="0" smtClean="0"/>
          </a:p>
          <a:p>
            <a:pPr lvl="2">
              <a:buFont typeface="Wingdings" pitchFamily="2" charset="2"/>
              <a:buChar char="§"/>
            </a:pPr>
            <a:endParaRPr lang="en-US" dirty="0" smtClean="0"/>
          </a:p>
          <a:p>
            <a:endParaRPr lang="en-US" dirty="0" smtClean="0"/>
          </a:p>
        </p:txBody>
      </p:sp>
      <p:sp>
        <p:nvSpPr>
          <p:cNvPr id="76804" name="Slide Number Placeholder 3"/>
          <p:cNvSpPr>
            <a:spLocks noGrp="1"/>
          </p:cNvSpPr>
          <p:nvPr>
            <p:ph type="sldNum" sz="quarter" idx="10"/>
          </p:nvPr>
        </p:nvSpPr>
        <p:spPr>
          <a:noFill/>
        </p:spPr>
        <p:txBody>
          <a:bodyPr/>
          <a:lstStyle/>
          <a:p>
            <a:fld id="{381754EF-54CC-4585-A7FF-6E452517F7C9}" type="slidenum">
              <a:rPr lang="en-US" smtClean="0">
                <a:latin typeface="Arial" charset="0"/>
              </a:rPr>
              <a:pPr/>
              <a:t>80</a:t>
            </a:fld>
            <a:endParaRPr lang="en-US" smtClean="0">
              <a:latin typeface="Arial" charset="0"/>
            </a:endParaRPr>
          </a:p>
        </p:txBody>
      </p:sp>
      <p:sp>
        <p:nvSpPr>
          <p:cNvPr id="5" name="Rectangle 4"/>
          <p:cNvSpPr/>
          <p:nvPr/>
        </p:nvSpPr>
        <p:spPr>
          <a:xfrm>
            <a:off x="228600" y="6019800"/>
            <a:ext cx="7848600" cy="646331"/>
          </a:xfrm>
          <a:prstGeom prst="rect">
            <a:avLst/>
          </a:prstGeom>
        </p:spPr>
        <p:txBody>
          <a:bodyPr wrap="square">
            <a:spAutoFit/>
          </a:bodyPr>
          <a:lstStyle/>
          <a:p>
            <a:r>
              <a:rPr lang="en-US" dirty="0" err="1" smtClean="0"/>
              <a:t>Tufte</a:t>
            </a:r>
            <a:r>
              <a:rPr lang="en-US" dirty="0" smtClean="0"/>
              <a:t>, Edward R. (1983). </a:t>
            </a:r>
            <a:r>
              <a:rPr lang="en-US" i="1" dirty="0" smtClean="0"/>
              <a:t>The Visual Display of Quantitative Information</a:t>
            </a:r>
            <a:r>
              <a:rPr lang="en-US" dirty="0" smtClean="0"/>
              <a:t>. Cheshire, CT: </a:t>
            </a:r>
            <a:r>
              <a:rPr lang="en-US" dirty="0" smtClean="0">
                <a:hlinkClick r:id="rId2" action="ppaction://hlinkfile" tooltip="Graphics Press"/>
              </a:rPr>
              <a:t>Graphics Press</a:t>
            </a:r>
            <a:r>
              <a:rPr lang="en-US" dirty="0" smtClean="0"/>
              <a:t>.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0" y="190500"/>
            <a:ext cx="7010400" cy="876300"/>
          </a:xfrm>
        </p:spPr>
        <p:txBody>
          <a:bodyPr/>
          <a:lstStyle/>
          <a:p>
            <a:r>
              <a:rPr lang="en-US" smtClean="0">
                <a:solidFill>
                  <a:srgbClr val="800000"/>
                </a:solidFill>
              </a:rPr>
              <a:t>3-D Distortion </a:t>
            </a:r>
          </a:p>
        </p:txBody>
      </p:sp>
      <p:sp>
        <p:nvSpPr>
          <p:cNvPr id="77827" name="Slide Number Placeholder 2"/>
          <p:cNvSpPr>
            <a:spLocks noGrp="1"/>
          </p:cNvSpPr>
          <p:nvPr>
            <p:ph type="sldNum" sz="quarter" idx="10"/>
          </p:nvPr>
        </p:nvSpPr>
        <p:spPr>
          <a:noFill/>
        </p:spPr>
        <p:txBody>
          <a:bodyPr/>
          <a:lstStyle/>
          <a:p>
            <a:fld id="{0976297A-6800-48DC-BBB2-97172F7B66BC}" type="slidenum">
              <a:rPr lang="en-US" smtClean="0">
                <a:latin typeface="Arial" charset="0"/>
              </a:rPr>
              <a:pPr/>
              <a:t>81</a:t>
            </a:fld>
            <a:endParaRPr lang="en-US" smtClean="0">
              <a:latin typeface="Arial" charset="0"/>
            </a:endParaRPr>
          </a:p>
        </p:txBody>
      </p:sp>
      <p:pic>
        <p:nvPicPr>
          <p:cNvPr id="77828" name="Picture 2"/>
          <p:cNvPicPr>
            <a:picLocks noChangeAspect="1" noChangeArrowheads="1"/>
          </p:cNvPicPr>
          <p:nvPr/>
        </p:nvPicPr>
        <p:blipFill>
          <a:blip r:embed="rId2" cstate="print"/>
          <a:srcRect/>
          <a:stretch>
            <a:fillRect/>
          </a:stretch>
        </p:blipFill>
        <p:spPr bwMode="auto">
          <a:xfrm>
            <a:off x="1676400" y="1143000"/>
            <a:ext cx="5670550" cy="5126038"/>
          </a:xfrm>
          <a:prstGeom prst="rect">
            <a:avLst/>
          </a:prstGeom>
          <a:noFill/>
          <a:ln w="9525">
            <a:noFill/>
            <a:miter lim="800000"/>
            <a:headEnd/>
            <a:tailEnd/>
          </a:ln>
        </p:spPr>
      </p:pic>
      <p:sp>
        <p:nvSpPr>
          <p:cNvPr id="77829" name="Rectangle 4"/>
          <p:cNvSpPr>
            <a:spLocks noChangeArrowheads="1"/>
          </p:cNvSpPr>
          <p:nvPr/>
        </p:nvSpPr>
        <p:spPr bwMode="auto">
          <a:xfrm>
            <a:off x="152400" y="6400800"/>
            <a:ext cx="8839200" cy="339725"/>
          </a:xfrm>
          <a:prstGeom prst="rect">
            <a:avLst/>
          </a:prstGeom>
          <a:noFill/>
          <a:ln w="9525">
            <a:noFill/>
            <a:miter lim="800000"/>
            <a:headEnd/>
            <a:tailEnd/>
          </a:ln>
        </p:spPr>
        <p:txBody>
          <a:bodyPr>
            <a:spAutoFit/>
          </a:bodyPr>
          <a:lstStyle/>
          <a:p>
            <a:r>
              <a:rPr lang="en-US" sz="1600"/>
              <a:t>http://www.unicef.org/publications/files/The_State_of_the_Worlds_Children_2008.pdf</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0" y="190500"/>
            <a:ext cx="7010400" cy="952500"/>
          </a:xfrm>
        </p:spPr>
        <p:txBody>
          <a:bodyPr/>
          <a:lstStyle/>
          <a:p>
            <a:r>
              <a:rPr lang="en-US" smtClean="0">
                <a:solidFill>
                  <a:srgbClr val="800000"/>
                </a:solidFill>
              </a:rPr>
              <a:t>3-D Distortion </a:t>
            </a:r>
            <a:endParaRPr lang="en-US" smtClean="0"/>
          </a:p>
        </p:txBody>
      </p:sp>
      <p:sp>
        <p:nvSpPr>
          <p:cNvPr id="78851" name="Slide Number Placeholder 2"/>
          <p:cNvSpPr>
            <a:spLocks noGrp="1"/>
          </p:cNvSpPr>
          <p:nvPr>
            <p:ph type="sldNum" sz="quarter" idx="10"/>
          </p:nvPr>
        </p:nvSpPr>
        <p:spPr>
          <a:noFill/>
        </p:spPr>
        <p:txBody>
          <a:bodyPr/>
          <a:lstStyle/>
          <a:p>
            <a:fld id="{D429940D-398F-40CB-BCF3-95AE3BFAE4AA}" type="slidenum">
              <a:rPr lang="en-US" smtClean="0">
                <a:latin typeface="Arial" charset="0"/>
              </a:rPr>
              <a:pPr/>
              <a:t>82</a:t>
            </a:fld>
            <a:endParaRPr lang="en-US" smtClean="0">
              <a:latin typeface="Arial" charset="0"/>
            </a:endParaRPr>
          </a:p>
        </p:txBody>
      </p:sp>
      <p:pic>
        <p:nvPicPr>
          <p:cNvPr id="78852" name="Picture 2"/>
          <p:cNvPicPr>
            <a:picLocks noChangeAspect="1" noChangeArrowheads="1"/>
          </p:cNvPicPr>
          <p:nvPr/>
        </p:nvPicPr>
        <p:blipFill>
          <a:blip r:embed="rId2" cstate="print"/>
          <a:srcRect/>
          <a:stretch>
            <a:fillRect/>
          </a:stretch>
        </p:blipFill>
        <p:spPr bwMode="auto">
          <a:xfrm>
            <a:off x="1752600" y="1066800"/>
            <a:ext cx="5200650" cy="5240338"/>
          </a:xfrm>
          <a:prstGeom prst="rect">
            <a:avLst/>
          </a:prstGeom>
          <a:noFill/>
          <a:ln w="9525">
            <a:noFill/>
            <a:miter lim="800000"/>
            <a:headEnd/>
            <a:tailEnd/>
          </a:ln>
        </p:spPr>
      </p:pic>
      <p:sp>
        <p:nvSpPr>
          <p:cNvPr id="78853" name="Rectangle 6"/>
          <p:cNvSpPr>
            <a:spLocks noChangeArrowheads="1"/>
          </p:cNvSpPr>
          <p:nvPr/>
        </p:nvSpPr>
        <p:spPr bwMode="auto">
          <a:xfrm>
            <a:off x="152400" y="6400800"/>
            <a:ext cx="8839200" cy="339725"/>
          </a:xfrm>
          <a:prstGeom prst="rect">
            <a:avLst/>
          </a:prstGeom>
          <a:noFill/>
          <a:ln w="9525">
            <a:noFill/>
            <a:miter lim="800000"/>
            <a:headEnd/>
            <a:tailEnd/>
          </a:ln>
        </p:spPr>
        <p:txBody>
          <a:bodyPr>
            <a:spAutoFit/>
          </a:bodyPr>
          <a:lstStyle/>
          <a:p>
            <a:r>
              <a:rPr lang="en-US" sz="1600"/>
              <a:t>http://www.unicef.org/publications/files/The_State_of_the_Worlds_Children_2008.pdf</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solidFill>
                  <a:srgbClr val="800000"/>
                </a:solidFill>
              </a:rPr>
              <a:t>3-D Distortion </a:t>
            </a:r>
            <a:endParaRPr lang="en-US" smtClean="0"/>
          </a:p>
        </p:txBody>
      </p:sp>
      <p:sp>
        <p:nvSpPr>
          <p:cNvPr id="79875" name="Slide Number Placeholder 2"/>
          <p:cNvSpPr>
            <a:spLocks noGrp="1"/>
          </p:cNvSpPr>
          <p:nvPr>
            <p:ph type="sldNum" sz="quarter" idx="10"/>
          </p:nvPr>
        </p:nvSpPr>
        <p:spPr>
          <a:noFill/>
        </p:spPr>
        <p:txBody>
          <a:bodyPr/>
          <a:lstStyle/>
          <a:p>
            <a:fld id="{8CE0AADE-B720-4F29-A392-DEE4BF8FFA7F}" type="slidenum">
              <a:rPr lang="en-US" smtClean="0">
                <a:latin typeface="Arial" charset="0"/>
              </a:rPr>
              <a:pPr/>
              <a:t>83</a:t>
            </a:fld>
            <a:endParaRPr lang="en-US" smtClean="0">
              <a:latin typeface="Arial" charset="0"/>
            </a:endParaRPr>
          </a:p>
        </p:txBody>
      </p:sp>
      <p:pic>
        <p:nvPicPr>
          <p:cNvPr id="79876" name="Picture 4" descr="http://confutata.files.wordpress.com/2010/03/maternal_mortality_chart.png"/>
          <p:cNvPicPr>
            <a:picLocks noChangeAspect="1" noChangeArrowheads="1"/>
          </p:cNvPicPr>
          <p:nvPr/>
        </p:nvPicPr>
        <p:blipFill>
          <a:blip r:embed="rId2" cstate="print"/>
          <a:srcRect/>
          <a:stretch>
            <a:fillRect/>
          </a:stretch>
        </p:blipFill>
        <p:spPr bwMode="auto">
          <a:xfrm>
            <a:off x="0" y="1371600"/>
            <a:ext cx="9144000" cy="4357688"/>
          </a:xfrm>
          <a:prstGeom prst="rect">
            <a:avLst/>
          </a:prstGeom>
          <a:noFill/>
          <a:ln w="9525">
            <a:noFill/>
            <a:miter lim="800000"/>
            <a:headEnd/>
            <a:tailEnd/>
          </a:ln>
        </p:spPr>
      </p:pic>
      <p:sp>
        <p:nvSpPr>
          <p:cNvPr id="79877" name="Rectangle 5"/>
          <p:cNvSpPr>
            <a:spLocks noChangeArrowheads="1"/>
          </p:cNvSpPr>
          <p:nvPr/>
        </p:nvSpPr>
        <p:spPr bwMode="auto">
          <a:xfrm>
            <a:off x="1143000" y="6031468"/>
            <a:ext cx="7391400" cy="369332"/>
          </a:xfrm>
          <a:prstGeom prst="rect">
            <a:avLst/>
          </a:prstGeom>
          <a:noFill/>
          <a:ln w="9525">
            <a:noFill/>
            <a:miter lim="800000"/>
            <a:headEnd/>
            <a:tailEnd/>
          </a:ln>
        </p:spPr>
        <p:txBody>
          <a:bodyPr wrap="square">
            <a:spAutoFit/>
          </a:bodyPr>
          <a:lstStyle/>
          <a:p>
            <a:r>
              <a:rPr lang="en-US"/>
              <a:t>http://confutata.com/2010/03/12/safe-birth-is-a-human-rights-issue/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0"/>
          </p:nvPr>
        </p:nvSpPr>
        <p:spPr>
          <a:noFill/>
        </p:spPr>
        <p:txBody>
          <a:bodyPr/>
          <a:lstStyle/>
          <a:p>
            <a:fld id="{BFC16488-DEB8-4881-BF13-90E48BD829DC}" type="slidenum">
              <a:rPr lang="en-US" smtClean="0">
                <a:latin typeface="Arial" charset="0"/>
              </a:rPr>
              <a:pPr/>
              <a:t>84</a:t>
            </a:fld>
            <a:endParaRPr lang="en-US" smtClean="0">
              <a:latin typeface="Arial" charset="0"/>
            </a:endParaRPr>
          </a:p>
        </p:txBody>
      </p:sp>
      <p:pic>
        <p:nvPicPr>
          <p:cNvPr id="80899" name="Picture 2" descr="http://www.edwardtufte.com/bboard/images/0000MK-421.jpg"/>
          <p:cNvPicPr>
            <a:picLocks noChangeAspect="1" noChangeArrowheads="1"/>
          </p:cNvPicPr>
          <p:nvPr/>
        </p:nvPicPr>
        <p:blipFill>
          <a:blip r:embed="rId2" cstate="print"/>
          <a:srcRect l="1234" t="34966" r="50925" b="34966"/>
          <a:stretch>
            <a:fillRect/>
          </a:stretch>
        </p:blipFill>
        <p:spPr bwMode="auto">
          <a:xfrm>
            <a:off x="3352800" y="76200"/>
            <a:ext cx="4724400" cy="3276600"/>
          </a:xfrm>
          <a:prstGeom prst="rect">
            <a:avLst/>
          </a:prstGeom>
          <a:noFill/>
          <a:ln w="9525">
            <a:noFill/>
            <a:miter lim="800000"/>
            <a:headEnd/>
            <a:tailEnd/>
          </a:ln>
        </p:spPr>
      </p:pic>
      <p:pic>
        <p:nvPicPr>
          <p:cNvPr id="80900" name="Picture 2" descr="http://www.edwardtufte.com/bboard/images/0000MK-421.jpg"/>
          <p:cNvPicPr>
            <a:picLocks noChangeAspect="1" noChangeArrowheads="1"/>
          </p:cNvPicPr>
          <p:nvPr/>
        </p:nvPicPr>
        <p:blipFill>
          <a:blip r:embed="rId2" cstate="print"/>
          <a:srcRect l="49846" t="34265" r="2469" b="34267"/>
          <a:stretch>
            <a:fillRect/>
          </a:stretch>
        </p:blipFill>
        <p:spPr bwMode="auto">
          <a:xfrm>
            <a:off x="3352800" y="3352800"/>
            <a:ext cx="4708525" cy="3429000"/>
          </a:xfrm>
          <a:prstGeom prst="rect">
            <a:avLst/>
          </a:prstGeom>
          <a:noFill/>
          <a:ln w="9525">
            <a:noFill/>
            <a:miter lim="800000"/>
            <a:headEnd/>
            <a:tailEnd/>
          </a:ln>
        </p:spPr>
      </p:pic>
      <p:sp>
        <p:nvSpPr>
          <p:cNvPr id="80901" name="Rectangle 4"/>
          <p:cNvSpPr>
            <a:spLocks noChangeArrowheads="1"/>
          </p:cNvSpPr>
          <p:nvPr/>
        </p:nvSpPr>
        <p:spPr bwMode="auto">
          <a:xfrm>
            <a:off x="0" y="5934670"/>
            <a:ext cx="3124200" cy="923330"/>
          </a:xfrm>
          <a:prstGeom prst="rect">
            <a:avLst/>
          </a:prstGeom>
          <a:noFill/>
          <a:ln w="9525">
            <a:noFill/>
            <a:miter lim="800000"/>
            <a:headEnd/>
            <a:tailEnd/>
          </a:ln>
        </p:spPr>
        <p:txBody>
          <a:bodyPr wrap="square">
            <a:spAutoFit/>
          </a:bodyPr>
          <a:lstStyle/>
          <a:p>
            <a:r>
              <a:rPr lang="en-US" dirty="0">
                <a:solidFill>
                  <a:schemeClr val="tx2"/>
                </a:solidFill>
              </a:rPr>
              <a:t>http://www.edwardtufte.com/bboard/q-and-a-fetch-msg?msg_id=0000Jr</a:t>
            </a:r>
          </a:p>
        </p:txBody>
      </p:sp>
      <p:sp>
        <p:nvSpPr>
          <p:cNvPr id="6" name="Title 1"/>
          <p:cNvSpPr txBox="1">
            <a:spLocks/>
          </p:cNvSpPr>
          <p:nvPr/>
        </p:nvSpPr>
        <p:spPr>
          <a:xfrm>
            <a:off x="228600" y="342900"/>
            <a:ext cx="3124200" cy="14097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800000"/>
                </a:solidFill>
                <a:effectLst/>
                <a:uLnTx/>
                <a:uFillTx/>
                <a:latin typeface="+mj-lt"/>
                <a:ea typeface="+mj-ea"/>
                <a:cs typeface="+mj-cs"/>
              </a:rPr>
              <a:t>3-D Distortion </a:t>
            </a:r>
            <a:endParaRPr kumimoji="0" lang="en-US" sz="3600" b="0" i="0" u="none" strike="noStrike" kern="0" cap="none" spc="0" normalizeH="0" baseline="0" noProof="0" smtClean="0">
              <a:ln>
                <a:noFill/>
              </a:ln>
              <a:solidFill>
                <a:schemeClr val="tx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90500"/>
            <a:ext cx="7010400" cy="876300"/>
          </a:xfrm>
        </p:spPr>
        <p:txBody>
          <a:bodyPr/>
          <a:lstStyle/>
          <a:p>
            <a:r>
              <a:rPr lang="en-US" dirty="0" err="1" smtClean="0">
                <a:solidFill>
                  <a:srgbClr val="800000"/>
                </a:solidFill>
              </a:rPr>
              <a:t>Chartjunk</a:t>
            </a:r>
            <a:endParaRPr lang="en-US" dirty="0">
              <a:solidFill>
                <a:srgbClr val="800000"/>
              </a:solidFill>
            </a:endParaRPr>
          </a:p>
        </p:txBody>
      </p:sp>
      <p:sp>
        <p:nvSpPr>
          <p:cNvPr id="82946" name="Slide Number Placeholder 1"/>
          <p:cNvSpPr>
            <a:spLocks noGrp="1"/>
          </p:cNvSpPr>
          <p:nvPr>
            <p:ph type="sldNum" sz="quarter" idx="10"/>
          </p:nvPr>
        </p:nvSpPr>
        <p:spPr>
          <a:noFill/>
        </p:spPr>
        <p:txBody>
          <a:bodyPr/>
          <a:lstStyle/>
          <a:p>
            <a:fld id="{5D92DBB4-E9B6-4374-8EF3-67850E507669}" type="slidenum">
              <a:rPr lang="en-US" smtClean="0">
                <a:latin typeface="Arial" charset="0"/>
              </a:rPr>
              <a:pPr/>
              <a:t>85</a:t>
            </a:fld>
            <a:endParaRPr lang="en-US" smtClean="0">
              <a:latin typeface="Arial" charset="0"/>
            </a:endParaRPr>
          </a:p>
        </p:txBody>
      </p:sp>
      <p:pic>
        <p:nvPicPr>
          <p:cNvPr id="82947" name="Picture 2"/>
          <p:cNvPicPr>
            <a:picLocks noChangeAspect="1" noChangeArrowheads="1"/>
          </p:cNvPicPr>
          <p:nvPr/>
        </p:nvPicPr>
        <p:blipFill>
          <a:blip r:embed="rId2" cstate="print"/>
          <a:srcRect t="3221"/>
          <a:stretch>
            <a:fillRect/>
          </a:stretch>
        </p:blipFill>
        <p:spPr bwMode="auto">
          <a:xfrm>
            <a:off x="304800" y="990600"/>
            <a:ext cx="8469630" cy="58674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524000" y="190500"/>
            <a:ext cx="7010400" cy="800100"/>
          </a:xfrm>
        </p:spPr>
        <p:txBody>
          <a:bodyPr/>
          <a:lstStyle/>
          <a:p>
            <a:r>
              <a:rPr lang="en-US" dirty="0" err="1" smtClean="0">
                <a:solidFill>
                  <a:srgbClr val="800000"/>
                </a:solidFill>
              </a:rPr>
              <a:t>Chartjunk</a:t>
            </a:r>
            <a:endParaRPr lang="en-US" dirty="0" smtClean="0">
              <a:solidFill>
                <a:srgbClr val="800000"/>
              </a:solidFill>
            </a:endParaRPr>
          </a:p>
        </p:txBody>
      </p:sp>
      <p:sp>
        <p:nvSpPr>
          <p:cNvPr id="83971" name="Slide Number Placeholder 2"/>
          <p:cNvSpPr>
            <a:spLocks noGrp="1"/>
          </p:cNvSpPr>
          <p:nvPr>
            <p:ph type="sldNum" sz="quarter" idx="10"/>
          </p:nvPr>
        </p:nvSpPr>
        <p:spPr>
          <a:noFill/>
        </p:spPr>
        <p:txBody>
          <a:bodyPr/>
          <a:lstStyle/>
          <a:p>
            <a:fld id="{F2ECBABC-9C41-4E9C-9BB8-1F7A37A00C85}" type="slidenum">
              <a:rPr lang="en-US" smtClean="0">
                <a:latin typeface="Arial" charset="0"/>
              </a:rPr>
              <a:pPr/>
              <a:t>86</a:t>
            </a:fld>
            <a:endParaRPr lang="en-US" smtClean="0">
              <a:latin typeface="Arial" charset="0"/>
            </a:endParaRPr>
          </a:p>
        </p:txBody>
      </p:sp>
      <p:pic>
        <p:nvPicPr>
          <p:cNvPr id="83972" name="Picture 2" descr="© Global Health Council">
            <a:hlinkClick r:id="rId2"/>
          </p:cNvPr>
          <p:cNvPicPr>
            <a:picLocks noChangeAspect="1" noChangeArrowheads="1"/>
          </p:cNvPicPr>
          <p:nvPr/>
        </p:nvPicPr>
        <p:blipFill>
          <a:blip r:embed="rId3" cstate="print"/>
          <a:srcRect/>
          <a:stretch>
            <a:fillRect/>
          </a:stretch>
        </p:blipFill>
        <p:spPr bwMode="auto">
          <a:xfrm>
            <a:off x="304800" y="914400"/>
            <a:ext cx="8610600" cy="5410200"/>
          </a:xfrm>
          <a:prstGeom prst="rect">
            <a:avLst/>
          </a:prstGeom>
          <a:noFill/>
          <a:ln w="9525">
            <a:noFill/>
            <a:miter lim="800000"/>
            <a:headEnd/>
            <a:tailEnd/>
          </a:ln>
        </p:spPr>
      </p:pic>
      <p:sp>
        <p:nvSpPr>
          <p:cNvPr id="83973" name="Rectangle 4"/>
          <p:cNvSpPr>
            <a:spLocks noChangeArrowheads="1"/>
          </p:cNvSpPr>
          <p:nvPr/>
        </p:nvSpPr>
        <p:spPr bwMode="auto">
          <a:xfrm>
            <a:off x="0" y="6211669"/>
            <a:ext cx="6858000" cy="646331"/>
          </a:xfrm>
          <a:prstGeom prst="rect">
            <a:avLst/>
          </a:prstGeom>
          <a:noFill/>
          <a:ln w="9525">
            <a:noFill/>
            <a:miter lim="800000"/>
            <a:headEnd/>
            <a:tailEnd/>
          </a:ln>
        </p:spPr>
        <p:txBody>
          <a:bodyPr wrap="square">
            <a:spAutoFit/>
          </a:bodyPr>
          <a:lstStyle/>
          <a:p>
            <a:r>
              <a:rPr lang="en-US" dirty="0"/>
              <a:t>http://www.globalhealthmagazine.com/screenshots/of_women_who_believe_its_ok_for_husbands_to_hit_them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2" descr="Bar-chart-final"/>
          <p:cNvPicPr>
            <a:picLocks noChangeAspect="1" noChangeArrowheads="1"/>
          </p:cNvPicPr>
          <p:nvPr/>
        </p:nvPicPr>
        <p:blipFill>
          <a:blip r:embed="rId3" cstate="print"/>
          <a:srcRect t="13333"/>
          <a:stretch>
            <a:fillRect/>
          </a:stretch>
        </p:blipFill>
        <p:spPr bwMode="auto">
          <a:xfrm>
            <a:off x="533400" y="609600"/>
            <a:ext cx="7620000" cy="5943600"/>
          </a:xfrm>
          <a:prstGeom prst="rect">
            <a:avLst/>
          </a:prstGeom>
          <a:noFill/>
          <a:ln w="9525">
            <a:noFill/>
            <a:miter lim="800000"/>
            <a:headEnd/>
            <a:tailEnd/>
          </a:ln>
        </p:spPr>
      </p:pic>
      <p:pic>
        <p:nvPicPr>
          <p:cNvPr id="6" name="Picture 2" descr="Bar-chart-final"/>
          <p:cNvPicPr>
            <a:picLocks noChangeAspect="1" noChangeArrowheads="1"/>
          </p:cNvPicPr>
          <p:nvPr/>
        </p:nvPicPr>
        <p:blipFill>
          <a:blip r:embed="rId3" cstate="print"/>
          <a:srcRect t="5555" r="64000" b="90000"/>
          <a:stretch>
            <a:fillRect/>
          </a:stretch>
        </p:blipFill>
        <p:spPr bwMode="auto">
          <a:xfrm>
            <a:off x="2743200" y="838200"/>
            <a:ext cx="2743200" cy="304800"/>
          </a:xfrm>
          <a:prstGeom prst="rect">
            <a:avLst/>
          </a:prstGeom>
          <a:noFill/>
          <a:ln w="9525">
            <a:noFill/>
            <a:miter lim="800000"/>
            <a:headEnd/>
            <a:tailEnd/>
          </a:ln>
        </p:spPr>
      </p:pic>
      <p:sp>
        <p:nvSpPr>
          <p:cNvPr id="7" name="Title 6"/>
          <p:cNvSpPr>
            <a:spLocks noGrp="1"/>
          </p:cNvSpPr>
          <p:nvPr>
            <p:ph type="title"/>
          </p:nvPr>
        </p:nvSpPr>
        <p:spPr>
          <a:xfrm>
            <a:off x="1524000" y="190500"/>
            <a:ext cx="7010400" cy="571500"/>
          </a:xfrm>
        </p:spPr>
        <p:txBody>
          <a:bodyPr/>
          <a:lstStyle/>
          <a:p>
            <a:r>
              <a:rPr lang="en-US" dirty="0" err="1" smtClean="0">
                <a:solidFill>
                  <a:srgbClr val="800000"/>
                </a:solidFill>
              </a:rPr>
              <a:t>Chartjunk</a:t>
            </a:r>
            <a:endParaRPr lang="en-US" dirty="0">
              <a:solidFill>
                <a:srgbClr val="800000"/>
              </a:solidFill>
            </a:endParaRPr>
          </a:p>
        </p:txBody>
      </p:sp>
      <p:sp>
        <p:nvSpPr>
          <p:cNvPr id="81922" name="Slide Number Placeholder 1"/>
          <p:cNvSpPr>
            <a:spLocks noGrp="1"/>
          </p:cNvSpPr>
          <p:nvPr>
            <p:ph type="sldNum" sz="quarter" idx="10"/>
          </p:nvPr>
        </p:nvSpPr>
        <p:spPr>
          <a:noFill/>
        </p:spPr>
        <p:txBody>
          <a:bodyPr/>
          <a:lstStyle/>
          <a:p>
            <a:fld id="{1B859B4F-674B-4549-B83C-007304F65417}" type="slidenum">
              <a:rPr lang="en-US" smtClean="0">
                <a:latin typeface="Arial" charset="0"/>
              </a:rPr>
              <a:pPr/>
              <a:t>87</a:t>
            </a:fld>
            <a:endParaRPr lang="en-US" smtClean="0">
              <a:latin typeface="Arial" charset="0"/>
            </a:endParaRPr>
          </a:p>
        </p:txBody>
      </p:sp>
      <p:sp>
        <p:nvSpPr>
          <p:cNvPr id="81925" name="Rectangle 4"/>
          <p:cNvSpPr>
            <a:spLocks noChangeArrowheads="1"/>
          </p:cNvSpPr>
          <p:nvPr/>
        </p:nvSpPr>
        <p:spPr bwMode="auto">
          <a:xfrm>
            <a:off x="0" y="6334780"/>
            <a:ext cx="7924800" cy="523220"/>
          </a:xfrm>
          <a:prstGeom prst="rect">
            <a:avLst/>
          </a:prstGeom>
          <a:noFill/>
          <a:ln w="9525">
            <a:noFill/>
            <a:miter lim="800000"/>
            <a:headEnd/>
            <a:tailEnd/>
          </a:ln>
        </p:spPr>
        <p:txBody>
          <a:bodyPr wrap="square">
            <a:spAutoFit/>
          </a:bodyPr>
          <a:lstStyle/>
          <a:p>
            <a:r>
              <a:rPr lang="en-US" sz="1400" dirty="0"/>
              <a:t>http://www.presentationzen.com/presentationzen/2008/07/environmental-graffiti-posted-a-bar-chart-suitable-for-entry-into-the-bar-chart-hall-of-shame-i-made-a-list-of-at-least-ten.html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524000" y="190500"/>
            <a:ext cx="7162800" cy="800100"/>
          </a:xfrm>
        </p:spPr>
        <p:txBody>
          <a:bodyPr/>
          <a:lstStyle/>
          <a:p>
            <a:r>
              <a:rPr lang="en-US" dirty="0" err="1" smtClean="0">
                <a:solidFill>
                  <a:srgbClr val="800000"/>
                </a:solidFill>
              </a:rPr>
              <a:t>Chartjunk</a:t>
            </a:r>
            <a:r>
              <a:rPr lang="en-US" dirty="0" smtClean="0">
                <a:solidFill>
                  <a:srgbClr val="800000"/>
                </a:solidFill>
              </a:rPr>
              <a:t>?</a:t>
            </a:r>
          </a:p>
        </p:txBody>
      </p:sp>
      <p:sp>
        <p:nvSpPr>
          <p:cNvPr id="83971" name="Slide Number Placeholder 2"/>
          <p:cNvSpPr>
            <a:spLocks noGrp="1"/>
          </p:cNvSpPr>
          <p:nvPr>
            <p:ph type="sldNum" sz="quarter" idx="10"/>
          </p:nvPr>
        </p:nvSpPr>
        <p:spPr>
          <a:noFill/>
        </p:spPr>
        <p:txBody>
          <a:bodyPr/>
          <a:lstStyle/>
          <a:p>
            <a:fld id="{F2ECBABC-9C41-4E9C-9BB8-1F7A37A00C85}" type="slidenum">
              <a:rPr lang="en-US" smtClean="0">
                <a:latin typeface="Arial" charset="0"/>
              </a:rPr>
              <a:pPr/>
              <a:t>88</a:t>
            </a:fld>
            <a:endParaRPr lang="en-US" smtClean="0">
              <a:latin typeface="Arial" charset="0"/>
            </a:endParaRPr>
          </a:p>
        </p:txBody>
      </p:sp>
      <p:pic>
        <p:nvPicPr>
          <p:cNvPr id="78850" name="Picture 2" descr="http://www.cdc.gov/Features/dsBreastfeedingNSCH/dsBreastfeedingNSCH_550px.gif"/>
          <p:cNvPicPr>
            <a:picLocks noChangeAspect="1" noChangeArrowheads="1"/>
          </p:cNvPicPr>
          <p:nvPr/>
        </p:nvPicPr>
        <p:blipFill>
          <a:blip r:embed="rId2" cstate="print"/>
          <a:srcRect/>
          <a:stretch>
            <a:fillRect/>
          </a:stretch>
        </p:blipFill>
        <p:spPr bwMode="auto">
          <a:xfrm>
            <a:off x="457200" y="990600"/>
            <a:ext cx="7334250" cy="5334000"/>
          </a:xfrm>
          <a:prstGeom prst="rect">
            <a:avLst/>
          </a:prstGeom>
          <a:noFill/>
        </p:spPr>
      </p:pic>
      <p:sp>
        <p:nvSpPr>
          <p:cNvPr id="7" name="Rectangle 6"/>
          <p:cNvSpPr/>
          <p:nvPr/>
        </p:nvSpPr>
        <p:spPr>
          <a:xfrm>
            <a:off x="381000" y="6400800"/>
            <a:ext cx="5943600" cy="369332"/>
          </a:xfrm>
          <a:prstGeom prst="rect">
            <a:avLst/>
          </a:prstGeom>
        </p:spPr>
        <p:txBody>
          <a:bodyPr wrap="square">
            <a:spAutoFit/>
          </a:bodyPr>
          <a:lstStyle/>
          <a:p>
            <a:r>
              <a:rPr lang="en-US" dirty="0" smtClean="0"/>
              <a:t>http://www.cdc.gov/Features/dsBreastfeedingNSCH/</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190500"/>
            <a:ext cx="7010400" cy="723900"/>
          </a:xfrm>
        </p:spPr>
        <p:txBody>
          <a:bodyPr/>
          <a:lstStyle/>
          <a:p>
            <a:r>
              <a:rPr lang="en-US" dirty="0" smtClean="0">
                <a:solidFill>
                  <a:srgbClr val="800000"/>
                </a:solidFill>
              </a:rPr>
              <a:t>Line Chart - Trend</a:t>
            </a:r>
          </a:p>
        </p:txBody>
      </p:sp>
      <p:sp>
        <p:nvSpPr>
          <p:cNvPr id="15363" name="Slide Number Placeholder 2"/>
          <p:cNvSpPr>
            <a:spLocks noGrp="1"/>
          </p:cNvSpPr>
          <p:nvPr>
            <p:ph type="sldNum" sz="quarter" idx="10"/>
          </p:nvPr>
        </p:nvSpPr>
        <p:spPr>
          <a:noFill/>
        </p:spPr>
        <p:txBody>
          <a:bodyPr/>
          <a:lstStyle/>
          <a:p>
            <a:fld id="{CE7E8D34-A544-497D-9CA3-FC4ADAF86E9F}" type="slidenum">
              <a:rPr lang="en-US" smtClean="0">
                <a:latin typeface="Arial" charset="0"/>
              </a:rPr>
              <a:pPr/>
              <a:t>8</a:t>
            </a:fld>
            <a:endParaRPr lang="en-US" smtClean="0">
              <a:latin typeface="Arial" charset="0"/>
            </a:endParaRPr>
          </a:p>
        </p:txBody>
      </p:sp>
      <p:pic>
        <p:nvPicPr>
          <p:cNvPr id="15364" name="Picture 2"/>
          <p:cNvPicPr>
            <a:picLocks noChangeAspect="1" noChangeArrowheads="1"/>
          </p:cNvPicPr>
          <p:nvPr/>
        </p:nvPicPr>
        <p:blipFill>
          <a:blip r:embed="rId2" cstate="print"/>
          <a:srcRect/>
          <a:stretch>
            <a:fillRect/>
          </a:stretch>
        </p:blipFill>
        <p:spPr bwMode="auto">
          <a:xfrm>
            <a:off x="0" y="914400"/>
            <a:ext cx="9175750" cy="5659438"/>
          </a:xfrm>
          <a:prstGeom prst="rect">
            <a:avLst/>
          </a:prstGeom>
          <a:noFill/>
          <a:ln w="9525">
            <a:noFill/>
            <a:miter lim="800000"/>
            <a:headEnd/>
            <a:tailEnd/>
          </a:ln>
        </p:spPr>
      </p:pic>
      <p:sp>
        <p:nvSpPr>
          <p:cNvPr id="5" name="TextBox 4"/>
          <p:cNvSpPr txBox="1">
            <a:spLocks noChangeArrowheads="1"/>
          </p:cNvSpPr>
          <p:nvPr/>
        </p:nvSpPr>
        <p:spPr bwMode="auto">
          <a:xfrm>
            <a:off x="1219200" y="4343400"/>
            <a:ext cx="3733800" cy="646113"/>
          </a:xfrm>
          <a:prstGeom prst="rect">
            <a:avLst/>
          </a:prstGeom>
          <a:solidFill>
            <a:schemeClr val="bg1"/>
          </a:solidFill>
          <a:ln w="9525">
            <a:solidFill>
              <a:schemeClr val="tx2"/>
            </a:solidFill>
            <a:miter lim="800000"/>
            <a:headEnd/>
            <a:tailEnd/>
          </a:ln>
        </p:spPr>
        <p:txBody>
          <a:bodyPr>
            <a:spAutoFit/>
          </a:bodyPr>
          <a:lstStyle/>
          <a:p>
            <a:r>
              <a:rPr lang="en-US" b="1">
                <a:solidFill>
                  <a:srgbClr val="FF0000"/>
                </a:solidFill>
              </a:rPr>
              <a:t>Inappropriate to connect points across years with no data!</a:t>
            </a:r>
          </a:p>
        </p:txBody>
      </p:sp>
      <p:sp>
        <p:nvSpPr>
          <p:cNvPr id="15366" name="TextBox 5"/>
          <p:cNvSpPr txBox="1">
            <a:spLocks noChangeArrowheads="1"/>
          </p:cNvSpPr>
          <p:nvPr/>
        </p:nvSpPr>
        <p:spPr bwMode="auto">
          <a:xfrm>
            <a:off x="203200" y="6488113"/>
            <a:ext cx="7554913" cy="339725"/>
          </a:xfrm>
          <a:prstGeom prst="rect">
            <a:avLst/>
          </a:prstGeom>
          <a:noFill/>
          <a:ln w="9525">
            <a:noFill/>
            <a:miter lim="800000"/>
            <a:headEnd/>
            <a:tailEnd/>
          </a:ln>
        </p:spPr>
        <p:txBody>
          <a:bodyPr wrap="none">
            <a:spAutoFit/>
          </a:bodyPr>
          <a:lstStyle/>
          <a:p>
            <a:r>
              <a:rPr lang="en-US" sz="1600"/>
              <a:t>From </a:t>
            </a:r>
            <a:r>
              <a:rPr lang="en-US" sz="1600" i="1"/>
              <a:t>Health, United States, 2010</a:t>
            </a:r>
            <a:r>
              <a:rPr lang="en-US" sz="1600"/>
              <a:t>: http://www.cdc.gov/nchs/data/hus/hus10.pdf#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CLOSING THOUGHTS</a:t>
            </a:r>
            <a:endParaRPr lang="en-US" dirty="0"/>
          </a:p>
        </p:txBody>
      </p:sp>
      <p:sp>
        <p:nvSpPr>
          <p:cNvPr id="84995" name="Text Placeholder 4"/>
          <p:cNvSpPr>
            <a:spLocks noGrp="1"/>
          </p:cNvSpPr>
          <p:nvPr>
            <p:ph type="body" idx="1"/>
          </p:nvPr>
        </p:nvSpPr>
        <p:spPr/>
        <p:txBody>
          <a:bodyPr/>
          <a:lstStyle/>
          <a:p>
            <a:pPr eaLnBrk="1" hangingPunct="1"/>
            <a:endParaRPr lang="en-US" smtClean="0"/>
          </a:p>
        </p:txBody>
      </p:sp>
      <p:sp>
        <p:nvSpPr>
          <p:cNvPr id="84996" name="Slide Number Placeholder 2"/>
          <p:cNvSpPr>
            <a:spLocks noGrp="1"/>
          </p:cNvSpPr>
          <p:nvPr>
            <p:ph type="sldNum" sz="quarter" idx="10"/>
          </p:nvPr>
        </p:nvSpPr>
        <p:spPr>
          <a:noFill/>
        </p:spPr>
        <p:txBody>
          <a:bodyPr/>
          <a:lstStyle/>
          <a:p>
            <a:fld id="{989324AF-F762-4619-AF68-BAC9054C21A4}" type="slidenum">
              <a:rPr lang="en-US" smtClean="0">
                <a:latin typeface="Arial" charset="0"/>
              </a:rPr>
              <a:pPr/>
              <a:t>89</a:t>
            </a:fld>
            <a:endParaRPr lang="en-US" smtClean="0">
              <a:latin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0"/>
            <a:ext cx="8534400" cy="952500"/>
          </a:xfrm>
        </p:spPr>
        <p:txBody>
          <a:bodyPr/>
          <a:lstStyle/>
          <a:p>
            <a:r>
              <a:rPr lang="en-US" sz="2400" b="1" dirty="0" smtClean="0"/>
              <a:t>Consider Your Audience Means Respect Your Audience</a:t>
            </a:r>
          </a:p>
        </p:txBody>
      </p:sp>
      <p:sp>
        <p:nvSpPr>
          <p:cNvPr id="88067" name="Content Placeholder 2"/>
          <p:cNvSpPr>
            <a:spLocks noGrp="1"/>
          </p:cNvSpPr>
          <p:nvPr>
            <p:ph idx="1"/>
          </p:nvPr>
        </p:nvSpPr>
        <p:spPr>
          <a:xfrm>
            <a:off x="381000" y="838200"/>
            <a:ext cx="8382000" cy="4343400"/>
          </a:xfrm>
        </p:spPr>
        <p:txBody>
          <a:bodyPr/>
          <a:lstStyle/>
          <a:p>
            <a:pPr>
              <a:buSzPct val="80000"/>
              <a:buFont typeface="Wingdings" pitchFamily="2" charset="2"/>
              <a:buChar char="§"/>
            </a:pPr>
            <a:r>
              <a:rPr lang="en-US" sz="2400" dirty="0" smtClean="0"/>
              <a:t>Don’t underestimate audience and “dumb-down” content  </a:t>
            </a:r>
          </a:p>
          <a:p>
            <a:r>
              <a:rPr lang="en-US" sz="2400" b="1" i="1" dirty="0" smtClean="0">
                <a:solidFill>
                  <a:srgbClr val="800000"/>
                </a:solidFill>
              </a:rPr>
              <a:t>		</a:t>
            </a:r>
            <a:r>
              <a:rPr lang="en-US" sz="2400" b="1" i="1" dirty="0" smtClean="0">
                <a:solidFill>
                  <a:srgbClr val="3333CC"/>
                </a:solidFill>
              </a:rPr>
              <a:t>	Educate as you inform</a:t>
            </a:r>
          </a:p>
          <a:p>
            <a:pPr lvl="1">
              <a:buSzPct val="80000"/>
              <a:buFont typeface="Wingdings" pitchFamily="2" charset="2"/>
              <a:buChar char="§"/>
            </a:pPr>
            <a:r>
              <a:rPr lang="en-US" sz="2400" dirty="0" smtClean="0"/>
              <a:t>Example: if you never show standard errors because your audience doesn’t understand them, your audience will never understand them</a:t>
            </a:r>
          </a:p>
          <a:p>
            <a:pPr>
              <a:buSzPct val="80000"/>
              <a:buFont typeface="Wingdings" pitchFamily="2" charset="2"/>
              <a:buChar char="§"/>
            </a:pPr>
            <a:r>
              <a:rPr lang="en-US" sz="2400" dirty="0" smtClean="0"/>
              <a:t>Use “plain language</a:t>
            </a:r>
            <a:r>
              <a:rPr lang="en-US" sz="2400" dirty="0"/>
              <a:t>” </a:t>
            </a:r>
            <a:endParaRPr lang="en-US" sz="2400" dirty="0" smtClean="0"/>
          </a:p>
          <a:p>
            <a:pPr lvl="1">
              <a:buSzPct val="80000"/>
              <a:buFont typeface="Wingdings" pitchFamily="2" charset="2"/>
              <a:buChar char="§"/>
            </a:pPr>
            <a:r>
              <a:rPr lang="en-US" sz="2400" dirty="0" smtClean="0"/>
              <a:t>A </a:t>
            </a:r>
            <a:r>
              <a:rPr lang="en-US" sz="2400" dirty="0"/>
              <a:t>plain language document-one in which people </a:t>
            </a:r>
            <a:r>
              <a:rPr lang="en-US" sz="2400" dirty="0" smtClean="0"/>
              <a:t>can</a:t>
            </a:r>
          </a:p>
          <a:p>
            <a:pPr lvl="2">
              <a:buSzPct val="80000"/>
              <a:buFont typeface="Wingdings" pitchFamily="2" charset="2"/>
              <a:buChar char="§"/>
            </a:pPr>
            <a:r>
              <a:rPr lang="en-US" sz="2400" dirty="0" smtClean="0"/>
              <a:t>Find </a:t>
            </a:r>
            <a:r>
              <a:rPr lang="en-US" sz="2400" dirty="0"/>
              <a:t>what they </a:t>
            </a:r>
            <a:r>
              <a:rPr lang="en-US" sz="2400" dirty="0" smtClean="0"/>
              <a:t>need</a:t>
            </a:r>
          </a:p>
          <a:p>
            <a:pPr lvl="2">
              <a:buSzPct val="80000"/>
              <a:buFont typeface="Wingdings" pitchFamily="2" charset="2"/>
              <a:buChar char="§"/>
            </a:pPr>
            <a:r>
              <a:rPr lang="en-US" sz="2400" dirty="0" smtClean="0"/>
              <a:t>Understand </a:t>
            </a:r>
            <a:r>
              <a:rPr lang="en-US" sz="2400" dirty="0"/>
              <a:t>what they </a:t>
            </a:r>
            <a:r>
              <a:rPr lang="en-US" sz="2400" dirty="0" smtClean="0"/>
              <a:t>find</a:t>
            </a:r>
          </a:p>
          <a:p>
            <a:pPr lvl="2">
              <a:buSzPct val="80000"/>
              <a:buFont typeface="Wingdings" pitchFamily="2" charset="2"/>
              <a:buChar char="§"/>
            </a:pPr>
            <a:r>
              <a:rPr lang="en-US" sz="2400" dirty="0" smtClean="0"/>
              <a:t>Act </a:t>
            </a:r>
            <a:r>
              <a:rPr lang="en-US" sz="2400" dirty="0"/>
              <a:t>appropriately on that understanding</a:t>
            </a:r>
            <a:endParaRPr lang="en-US" sz="2400" b="1" dirty="0"/>
          </a:p>
          <a:p>
            <a:endParaRPr lang="en-US" dirty="0" smtClean="0"/>
          </a:p>
          <a:p>
            <a:endParaRPr lang="en-US" sz="1000" dirty="0" smtClean="0"/>
          </a:p>
          <a:p>
            <a:endParaRPr lang="en-US" sz="1800" dirty="0" smtClean="0"/>
          </a:p>
          <a:p>
            <a:endParaRPr lang="en-US" sz="1800" dirty="0" smtClean="0"/>
          </a:p>
        </p:txBody>
      </p:sp>
      <p:sp>
        <p:nvSpPr>
          <p:cNvPr id="88068" name="Slide Number Placeholder 3"/>
          <p:cNvSpPr>
            <a:spLocks noGrp="1"/>
          </p:cNvSpPr>
          <p:nvPr>
            <p:ph type="sldNum" sz="quarter" idx="10"/>
          </p:nvPr>
        </p:nvSpPr>
        <p:spPr>
          <a:noFill/>
        </p:spPr>
        <p:txBody>
          <a:bodyPr/>
          <a:lstStyle/>
          <a:p>
            <a:fld id="{EBE0D6A0-B8DB-4E84-BE17-FDEEF7ABC18B}" type="slidenum">
              <a:rPr lang="en-US" smtClean="0">
                <a:latin typeface="Arial" charset="0"/>
              </a:rPr>
              <a:pPr/>
              <a:t>90</a:t>
            </a:fld>
            <a:endParaRPr lang="en-US" smtClean="0">
              <a:latin typeface="Arial" charset="0"/>
            </a:endParaRPr>
          </a:p>
        </p:txBody>
      </p:sp>
      <p:sp>
        <p:nvSpPr>
          <p:cNvPr id="5" name="Rectangle 4"/>
          <p:cNvSpPr>
            <a:spLocks noChangeArrowheads="1"/>
          </p:cNvSpPr>
          <p:nvPr/>
        </p:nvSpPr>
        <p:spPr bwMode="auto">
          <a:xfrm>
            <a:off x="0" y="5562600"/>
            <a:ext cx="8915400" cy="923330"/>
          </a:xfrm>
          <a:prstGeom prst="rect">
            <a:avLst/>
          </a:prstGeom>
          <a:noFill/>
          <a:ln w="9525">
            <a:noFill/>
            <a:miter lim="800000"/>
            <a:headEnd/>
            <a:tailEnd/>
          </a:ln>
        </p:spPr>
        <p:txBody>
          <a:bodyPr wrap="square">
            <a:spAutoFit/>
          </a:bodyPr>
          <a:lstStyle/>
          <a:p>
            <a:r>
              <a:rPr lang="en-US" b="1" dirty="0"/>
              <a:t>PLAIN LANGUAGE: A PROMISING STRATEGY FOR CLEARLY COMMUNICATING HEALTH INFORMATION AND IMPROVING HEALTH LITERACY</a:t>
            </a:r>
          </a:p>
          <a:p>
            <a:r>
              <a:rPr lang="en-US" dirty="0"/>
              <a:t>http://www.health.gov/communication/literacy/plainlanguage/PlainLanguage.htm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381000" y="685800"/>
            <a:ext cx="8382000" cy="4876800"/>
          </a:xfrm>
        </p:spPr>
        <p:txBody>
          <a:bodyPr/>
          <a:lstStyle/>
          <a:p>
            <a:pPr marL="174625" indent="-174625">
              <a:spcBef>
                <a:spcPts val="0"/>
              </a:spcBef>
              <a:spcAft>
                <a:spcPts val="1200"/>
              </a:spcAft>
              <a:buSzPct val="100000"/>
            </a:pPr>
            <a:r>
              <a:rPr lang="en-US" dirty="0" smtClean="0"/>
              <a:t>Plain language:</a:t>
            </a:r>
            <a:endParaRPr lang="en-US" sz="2600" dirty="0" smtClean="0"/>
          </a:p>
          <a:p>
            <a:pPr marL="174625" indent="-174625">
              <a:spcBef>
                <a:spcPts val="0"/>
              </a:spcBef>
              <a:spcAft>
                <a:spcPts val="1200"/>
              </a:spcAft>
              <a:buSzPct val="100000"/>
              <a:buFont typeface="Wingdings" pitchFamily="2" charset="2"/>
              <a:buChar char="§"/>
            </a:pPr>
            <a:r>
              <a:rPr lang="en-US" sz="2000" dirty="0" smtClean="0"/>
              <a:t>Organize information so the most important behavioral or action points come first</a:t>
            </a:r>
          </a:p>
          <a:p>
            <a:pPr marL="174625" indent="-174625">
              <a:spcBef>
                <a:spcPts val="0"/>
              </a:spcBef>
              <a:spcAft>
                <a:spcPts val="1200"/>
              </a:spcAft>
              <a:buSzPct val="100000"/>
              <a:buFont typeface="Wingdings" pitchFamily="2" charset="2"/>
              <a:buChar char="§"/>
            </a:pPr>
            <a:r>
              <a:rPr lang="en-US" sz="2000" dirty="0" smtClean="0"/>
              <a:t>Break complex information into understandable chunks</a:t>
            </a:r>
          </a:p>
          <a:p>
            <a:pPr marL="174625" indent="-174625">
              <a:spcBef>
                <a:spcPts val="0"/>
              </a:spcBef>
              <a:spcAft>
                <a:spcPts val="1200"/>
              </a:spcAft>
              <a:buSzPct val="100000"/>
              <a:buFont typeface="Wingdings" pitchFamily="2" charset="2"/>
              <a:buChar char="§"/>
            </a:pPr>
            <a:r>
              <a:rPr lang="en-US" sz="2000" dirty="0" smtClean="0"/>
              <a:t>Use simple language or define technical terms</a:t>
            </a:r>
          </a:p>
          <a:p>
            <a:pPr marL="174625" indent="-174625">
              <a:spcBef>
                <a:spcPts val="0"/>
              </a:spcBef>
              <a:spcAft>
                <a:spcPts val="1200"/>
              </a:spcAft>
              <a:buSzPct val="100000"/>
              <a:buFont typeface="Wingdings" pitchFamily="2" charset="2"/>
              <a:buChar char="§"/>
            </a:pPr>
            <a:r>
              <a:rPr lang="en-US" sz="2000" dirty="0" smtClean="0"/>
              <a:t>Provide ample white space so pages look easy to read</a:t>
            </a:r>
          </a:p>
          <a:p>
            <a:pPr marL="174625" indent="-174625">
              <a:spcBef>
                <a:spcPts val="0"/>
              </a:spcBef>
              <a:spcAft>
                <a:spcPts val="1200"/>
              </a:spcAft>
              <a:buSzPct val="100000"/>
              <a:buFont typeface="Wingdings" pitchFamily="2" charset="2"/>
              <a:buChar char="§"/>
            </a:pPr>
            <a:r>
              <a:rPr lang="en-US" sz="2000" dirty="0" smtClean="0"/>
              <a:t>Use short sentences and active voice</a:t>
            </a:r>
          </a:p>
          <a:p>
            <a:pPr marL="174625" indent="-174625">
              <a:spcBef>
                <a:spcPts val="0"/>
              </a:spcBef>
              <a:spcAft>
                <a:spcPts val="1200"/>
              </a:spcAft>
              <a:buSzPct val="100000"/>
              <a:buFont typeface="Wingdings" pitchFamily="2" charset="2"/>
              <a:buChar char="§"/>
            </a:pPr>
            <a:r>
              <a:rPr lang="en-US" sz="2000" dirty="0"/>
              <a:t>“Plain language is not “dumbing down”… </a:t>
            </a:r>
            <a:endParaRPr lang="en-US" sz="2000" dirty="0" smtClean="0"/>
          </a:p>
          <a:p>
            <a:pPr marL="574675" lvl="1" indent="-174625">
              <a:spcBef>
                <a:spcPts val="0"/>
              </a:spcBef>
              <a:spcAft>
                <a:spcPts val="1200"/>
              </a:spcAft>
              <a:buSzPct val="100000"/>
              <a:buFont typeface="Wingdings" pitchFamily="2" charset="2"/>
              <a:buChar char="§"/>
            </a:pPr>
            <a:r>
              <a:rPr lang="en-US" sz="2000" b="1" dirty="0" smtClean="0"/>
              <a:t>“</a:t>
            </a:r>
            <a:r>
              <a:rPr lang="en-US" sz="2000" dirty="0" smtClean="0"/>
              <a:t>Plain </a:t>
            </a:r>
            <a:r>
              <a:rPr lang="en-US" sz="2000" dirty="0"/>
              <a:t>language is not just about vocabulary or grade level. Writing to a certain grade level does not necessarily ensure that the message is in plain language or understood by the intended audience…”</a:t>
            </a:r>
          </a:p>
          <a:p>
            <a:pPr marL="174625" indent="-174625">
              <a:spcBef>
                <a:spcPts val="0"/>
              </a:spcBef>
              <a:spcAft>
                <a:spcPts val="1200"/>
              </a:spcAft>
              <a:buSzPct val="100000"/>
              <a:buFont typeface="Wingdings" pitchFamily="2" charset="2"/>
              <a:buChar char="§"/>
            </a:pPr>
            <a:endParaRPr lang="en-US" sz="2000" dirty="0" smtClean="0"/>
          </a:p>
        </p:txBody>
      </p:sp>
      <p:sp>
        <p:nvSpPr>
          <p:cNvPr id="86020" name="Slide Number Placeholder 3"/>
          <p:cNvSpPr>
            <a:spLocks noGrp="1"/>
          </p:cNvSpPr>
          <p:nvPr>
            <p:ph type="sldNum" sz="quarter" idx="10"/>
          </p:nvPr>
        </p:nvSpPr>
        <p:spPr>
          <a:noFill/>
        </p:spPr>
        <p:txBody>
          <a:bodyPr/>
          <a:lstStyle/>
          <a:p>
            <a:fld id="{74B8644A-681A-4869-806F-BBF9283C1B5D}" type="slidenum">
              <a:rPr lang="en-US" smtClean="0">
                <a:latin typeface="Arial" charset="0"/>
              </a:rPr>
              <a:pPr/>
              <a:t>91</a:t>
            </a:fld>
            <a:endParaRPr lang="en-US" smtClean="0">
              <a:latin typeface="Arial" charset="0"/>
            </a:endParaRPr>
          </a:p>
        </p:txBody>
      </p:sp>
      <p:sp>
        <p:nvSpPr>
          <p:cNvPr id="86021" name="Rectangle 4"/>
          <p:cNvSpPr>
            <a:spLocks noChangeArrowheads="1"/>
          </p:cNvSpPr>
          <p:nvPr/>
        </p:nvSpPr>
        <p:spPr bwMode="auto">
          <a:xfrm>
            <a:off x="228600" y="5715000"/>
            <a:ext cx="8915400" cy="923330"/>
          </a:xfrm>
          <a:prstGeom prst="rect">
            <a:avLst/>
          </a:prstGeom>
          <a:noFill/>
          <a:ln w="9525">
            <a:noFill/>
            <a:miter lim="800000"/>
            <a:headEnd/>
            <a:tailEnd/>
          </a:ln>
        </p:spPr>
        <p:txBody>
          <a:bodyPr wrap="square">
            <a:spAutoFit/>
          </a:bodyPr>
          <a:lstStyle/>
          <a:p>
            <a:r>
              <a:rPr lang="en-US" b="1" dirty="0"/>
              <a:t>PLAIN LANGUAGE: A PROMISING STRATEGY FOR CLEARLY COMMUNICATING HEALTH INFORMATION AND IMPROVING HEALTH LITERACY</a:t>
            </a:r>
          </a:p>
          <a:p>
            <a:r>
              <a:rPr lang="en-US" dirty="0"/>
              <a:t>http://www.health.gov/communication/literacy/plainlanguage/PlainLanguage.htm</a:t>
            </a:r>
          </a:p>
        </p:txBody>
      </p:sp>
      <p:sp>
        <p:nvSpPr>
          <p:cNvPr id="6" name="Title 1"/>
          <p:cNvSpPr txBox="1">
            <a:spLocks/>
          </p:cNvSpPr>
          <p:nvPr/>
        </p:nvSpPr>
        <p:spPr bwMode="auto">
          <a:xfrm>
            <a:off x="457200" y="0"/>
            <a:ext cx="85344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800000"/>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a:lstStyle>
          <a:p>
            <a:r>
              <a:rPr lang="en-US" sz="2400" b="1" smtClean="0"/>
              <a:t>Consider Your Audience Means Respect Your Audience</a:t>
            </a:r>
            <a:endParaRPr lang="en-US" sz="2400" b="1"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676400" y="114300"/>
            <a:ext cx="7010400" cy="1104900"/>
          </a:xfrm>
        </p:spPr>
        <p:txBody>
          <a:bodyPr/>
          <a:lstStyle/>
          <a:p>
            <a:r>
              <a:rPr lang="en-US" dirty="0" smtClean="0"/>
              <a:t>Educate as you Inform</a:t>
            </a:r>
          </a:p>
        </p:txBody>
      </p:sp>
      <p:sp>
        <p:nvSpPr>
          <p:cNvPr id="89091" name="Slide Number Placeholder 3"/>
          <p:cNvSpPr>
            <a:spLocks noGrp="1"/>
          </p:cNvSpPr>
          <p:nvPr>
            <p:ph type="sldNum" sz="quarter" idx="10"/>
          </p:nvPr>
        </p:nvSpPr>
        <p:spPr>
          <a:noFill/>
        </p:spPr>
        <p:txBody>
          <a:bodyPr/>
          <a:lstStyle/>
          <a:p>
            <a:fld id="{F9232437-D6C5-461F-8655-9259EF1090D4}" type="slidenum">
              <a:rPr lang="en-US" smtClean="0">
                <a:latin typeface="Arial" charset="0"/>
              </a:rPr>
              <a:pPr/>
              <a:t>92</a:t>
            </a:fld>
            <a:endParaRPr lang="en-US" smtClean="0">
              <a:latin typeface="Arial" charset="0"/>
            </a:endParaRPr>
          </a:p>
        </p:txBody>
      </p:sp>
      <p:pic>
        <p:nvPicPr>
          <p:cNvPr id="89092" name="Picture 2"/>
          <p:cNvPicPr>
            <a:picLocks noChangeAspect="1" noChangeArrowheads="1"/>
          </p:cNvPicPr>
          <p:nvPr/>
        </p:nvPicPr>
        <p:blipFill>
          <a:blip r:embed="rId2" cstate="print"/>
          <a:srcRect l="21875" t="26785" r="11719" b="32292"/>
          <a:stretch>
            <a:fillRect/>
          </a:stretch>
        </p:blipFill>
        <p:spPr bwMode="auto">
          <a:xfrm>
            <a:off x="76200" y="1905000"/>
            <a:ext cx="9067800" cy="4191000"/>
          </a:xfrm>
          <a:prstGeom prst="rect">
            <a:avLst/>
          </a:prstGeom>
          <a:noFill/>
          <a:ln w="9525">
            <a:noFill/>
            <a:miter lim="800000"/>
            <a:headEnd/>
            <a:tailEnd/>
          </a:ln>
        </p:spPr>
      </p:pic>
      <p:sp>
        <p:nvSpPr>
          <p:cNvPr id="89093" name="Rectangle 6"/>
          <p:cNvSpPr>
            <a:spLocks noChangeArrowheads="1"/>
          </p:cNvSpPr>
          <p:nvPr/>
        </p:nvSpPr>
        <p:spPr bwMode="auto">
          <a:xfrm>
            <a:off x="381000" y="6248400"/>
            <a:ext cx="6858000" cy="369888"/>
          </a:xfrm>
          <a:prstGeom prst="rect">
            <a:avLst/>
          </a:prstGeom>
          <a:noFill/>
          <a:ln w="9525">
            <a:noFill/>
            <a:miter lim="800000"/>
            <a:headEnd/>
            <a:tailEnd/>
          </a:ln>
        </p:spPr>
        <p:txBody>
          <a:bodyPr>
            <a:spAutoFit/>
          </a:bodyPr>
          <a:lstStyle/>
          <a:p>
            <a:r>
              <a:rPr lang="en-US" dirty="0"/>
              <a:t>http://www.cshcndata.org/DataQuery/DataQueryResults.aspx</a:t>
            </a:r>
          </a:p>
        </p:txBody>
      </p:sp>
      <p:sp>
        <p:nvSpPr>
          <p:cNvPr id="6" name="Rectangle 5"/>
          <p:cNvSpPr/>
          <p:nvPr/>
        </p:nvSpPr>
        <p:spPr>
          <a:xfrm>
            <a:off x="1524000" y="1219200"/>
            <a:ext cx="5638082" cy="523220"/>
          </a:xfrm>
          <a:prstGeom prst="rect">
            <a:avLst/>
          </a:prstGeom>
        </p:spPr>
        <p:txBody>
          <a:bodyPr wrap="none">
            <a:spAutoFit/>
          </a:bodyPr>
          <a:lstStyle/>
          <a:p>
            <a:r>
              <a:rPr lang="en-US" sz="2800" b="1" i="1" dirty="0" smtClean="0">
                <a:solidFill>
                  <a:srgbClr val="3333CC"/>
                </a:solidFill>
              </a:rPr>
              <a:t>Explaining Confidence Intervals</a:t>
            </a:r>
            <a:endParaRPr lang="en-US" sz="2800" b="1" i="1" dirty="0">
              <a:solidFill>
                <a:srgbClr val="3333CC"/>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0"/>
          </p:nvPr>
        </p:nvSpPr>
        <p:spPr>
          <a:xfrm>
            <a:off x="6781800" y="6477000"/>
            <a:ext cx="1905000" cy="228600"/>
          </a:xfrm>
          <a:noFill/>
        </p:spPr>
        <p:txBody>
          <a:bodyPr/>
          <a:lstStyle/>
          <a:p>
            <a:fld id="{70DC4FAC-653B-4E7C-B00C-816E6C448D31}" type="slidenum">
              <a:rPr lang="en-US" smtClean="0">
                <a:latin typeface="Arial" charset="0"/>
              </a:rPr>
              <a:pPr/>
              <a:t>93</a:t>
            </a:fld>
            <a:endParaRPr lang="en-US" smtClean="0">
              <a:latin typeface="Arial" charset="0"/>
            </a:endParaRPr>
          </a:p>
        </p:txBody>
      </p:sp>
      <p:sp>
        <p:nvSpPr>
          <p:cNvPr id="90116" name="Rectangle 3"/>
          <p:cNvSpPr>
            <a:spLocks noGrp="1" noChangeArrowheads="1"/>
          </p:cNvSpPr>
          <p:nvPr>
            <p:ph type="body" idx="1"/>
          </p:nvPr>
        </p:nvSpPr>
        <p:spPr>
          <a:xfrm>
            <a:off x="381000" y="990600"/>
            <a:ext cx="8382000" cy="4724400"/>
          </a:xfrm>
        </p:spPr>
        <p:txBody>
          <a:bodyPr/>
          <a:lstStyle/>
          <a:p>
            <a:pPr marL="231775" indent="-231775">
              <a:buSzPct val="100000"/>
              <a:buFont typeface="Wingdings" pitchFamily="2" charset="2"/>
              <a:buChar char="§"/>
            </a:pPr>
            <a:r>
              <a:rPr lang="en-US" sz="2000" dirty="0" smtClean="0"/>
              <a:t>To more accurately portray relationships between risk factors and health outcomes, we use a statistical approach called “adjustment” to account for characteristics that might distort what we see</a:t>
            </a:r>
          </a:p>
          <a:p>
            <a:pPr marL="631825" lvl="1" indent="-231775">
              <a:buSzPct val="100000"/>
              <a:buFont typeface="Wingdings" pitchFamily="2" charset="2"/>
              <a:buChar char="§"/>
            </a:pPr>
            <a:r>
              <a:rPr lang="en-US" sz="2000" dirty="0" smtClean="0"/>
              <a:t>Example</a:t>
            </a:r>
            <a:r>
              <a:rPr lang="en-US" sz="2000" dirty="0"/>
              <a:t>: W</a:t>
            </a:r>
            <a:r>
              <a:rPr lang="en-US" sz="2000" dirty="0" smtClean="0"/>
              <a:t>e </a:t>
            </a:r>
            <a:r>
              <a:rPr lang="en-US" sz="2000" dirty="0"/>
              <a:t>adjust for a woman’s age and educational level to </a:t>
            </a:r>
            <a:r>
              <a:rPr lang="en-US" sz="2000" dirty="0" smtClean="0"/>
              <a:t>better understand the relationship between cigarette smoking and infant mortality</a:t>
            </a:r>
          </a:p>
          <a:p>
            <a:pPr marL="231775" indent="-231775">
              <a:buSzPct val="100000"/>
              <a:buFont typeface="Wingdings" pitchFamily="2" charset="2"/>
              <a:buChar char="§"/>
            </a:pPr>
            <a:r>
              <a:rPr lang="en-US" sz="2000" dirty="0" smtClean="0"/>
              <a:t>The </a:t>
            </a:r>
            <a:r>
              <a:rPr lang="en-US" sz="2000" dirty="0"/>
              <a:t>information about relationships between risk factors and </a:t>
            </a:r>
            <a:r>
              <a:rPr lang="en-US" sz="2000" dirty="0" smtClean="0"/>
              <a:t>MCH is </a:t>
            </a:r>
            <a:r>
              <a:rPr lang="en-US" sz="2000" dirty="0"/>
              <a:t>reported using </a:t>
            </a:r>
            <a:r>
              <a:rPr lang="en-US" sz="2000" dirty="0" smtClean="0"/>
              <a:t>adjustment. This </a:t>
            </a:r>
            <a:r>
              <a:rPr lang="en-US" sz="2000" dirty="0"/>
              <a:t>approach accounts for differences among women that might distort what we see</a:t>
            </a:r>
            <a:r>
              <a:rPr lang="en-US" sz="2000" dirty="0" smtClean="0"/>
              <a:t>.</a:t>
            </a:r>
          </a:p>
          <a:p>
            <a:pPr marL="631825" lvl="1" indent="-231775">
              <a:buSzPct val="100000"/>
              <a:buFont typeface="Wingdings" pitchFamily="2" charset="2"/>
              <a:buChar char="§"/>
            </a:pPr>
            <a:r>
              <a:rPr lang="en-US" sz="2000" dirty="0" smtClean="0"/>
              <a:t>Example: The </a:t>
            </a:r>
            <a:r>
              <a:rPr lang="en-US" sz="2000" dirty="0"/>
              <a:t>relationship between cigarette smoking and infant mortality might be distorted unless we </a:t>
            </a:r>
            <a:r>
              <a:rPr lang="en-US" sz="2000" dirty="0" smtClean="0"/>
              <a:t>adjust </a:t>
            </a:r>
            <a:r>
              <a:rPr lang="en-US" sz="2000" dirty="0"/>
              <a:t>for the differences in women’s age and educational </a:t>
            </a:r>
            <a:r>
              <a:rPr lang="en-US" sz="2000" dirty="0" smtClean="0"/>
              <a:t>level</a:t>
            </a:r>
          </a:p>
          <a:p>
            <a:pPr marL="231775" indent="-231775">
              <a:buSzPct val="100000"/>
              <a:buFont typeface="Wingdings" pitchFamily="2" charset="2"/>
              <a:buChar char="§"/>
            </a:pPr>
            <a:r>
              <a:rPr lang="en-US" sz="2000" dirty="0"/>
              <a:t>The statistics reported are </a:t>
            </a:r>
            <a:r>
              <a:rPr lang="en-US" sz="2000" dirty="0" smtClean="0"/>
              <a:t>adjusted </a:t>
            </a:r>
            <a:r>
              <a:rPr lang="en-US" sz="2000" dirty="0"/>
              <a:t>so that they account for differences between women. </a:t>
            </a:r>
            <a:r>
              <a:rPr lang="en-US" sz="2000" dirty="0" smtClean="0"/>
              <a:t>With </a:t>
            </a:r>
            <a:r>
              <a:rPr lang="en-US" sz="2000" dirty="0"/>
              <a:t>this approach, the comparisons we report, for example  between those with and without health insurance, are accurate </a:t>
            </a:r>
            <a:r>
              <a:rPr lang="en-US" sz="2000" b="1" i="1" dirty="0"/>
              <a:t>regardless of other </a:t>
            </a:r>
            <a:r>
              <a:rPr lang="en-US" sz="2000" b="1" i="1" dirty="0" smtClean="0"/>
              <a:t>factors</a:t>
            </a:r>
            <a:endParaRPr lang="en-US" sz="2000" dirty="0"/>
          </a:p>
          <a:p>
            <a:pPr marL="631825" lvl="1" indent="-231775">
              <a:buSzPct val="100000"/>
              <a:buFont typeface="Wingdings" pitchFamily="2" charset="2"/>
              <a:buChar char="§"/>
            </a:pPr>
            <a:endParaRPr lang="en-US" sz="2000" dirty="0"/>
          </a:p>
          <a:p>
            <a:pPr marL="514350" indent="-514350">
              <a:buFont typeface="+mj-lt"/>
              <a:buAutoNum type="arabicPeriod"/>
            </a:pPr>
            <a:endParaRPr lang="en-US" sz="2400" dirty="0" smtClean="0"/>
          </a:p>
          <a:p>
            <a:pPr marL="514350" indent="-514350">
              <a:buFont typeface="+mj-lt"/>
              <a:buAutoNum type="arabicPeriod"/>
            </a:pPr>
            <a:endParaRPr lang="en-US" sz="2400" dirty="0" smtClean="0"/>
          </a:p>
        </p:txBody>
      </p:sp>
      <p:sp>
        <p:nvSpPr>
          <p:cNvPr id="5" name="Title 1"/>
          <p:cNvSpPr txBox="1">
            <a:spLocks/>
          </p:cNvSpPr>
          <p:nvPr/>
        </p:nvSpPr>
        <p:spPr bwMode="auto">
          <a:xfrm>
            <a:off x="381000" y="2286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800000"/>
                </a:solidFill>
                <a:effectLst/>
                <a:uLnTx/>
                <a:uFillTx/>
                <a:latin typeface="+mj-lt"/>
                <a:ea typeface="+mj-ea"/>
                <a:cs typeface="+mj-cs"/>
              </a:rPr>
              <a:t>Educate as You Inform: Explaining</a:t>
            </a:r>
            <a:r>
              <a:rPr kumimoji="0" lang="en-US" sz="2800" b="0" i="0" u="none" strike="noStrike" kern="0" cap="none" spc="0" normalizeH="0" noProof="0" dirty="0" smtClean="0">
                <a:ln>
                  <a:noFill/>
                </a:ln>
                <a:solidFill>
                  <a:srgbClr val="800000"/>
                </a:solidFill>
                <a:effectLst/>
                <a:uLnTx/>
                <a:uFillTx/>
                <a:latin typeface="+mj-lt"/>
                <a:ea typeface="+mj-ea"/>
                <a:cs typeface="+mj-cs"/>
              </a:rPr>
              <a:t> Adjustment</a:t>
            </a:r>
            <a:endParaRPr kumimoji="0" lang="en-US" sz="2800" b="0" i="0" u="none" strike="noStrike" kern="0" cap="none" spc="0" normalizeH="0" baseline="0" noProof="0" dirty="0" smtClean="0">
              <a:ln>
                <a:noFill/>
              </a:ln>
              <a:solidFill>
                <a:srgbClr val="80000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6"/>
          <p:cNvSpPr>
            <a:spLocks noGrp="1"/>
          </p:cNvSpPr>
          <p:nvPr>
            <p:ph type="title"/>
          </p:nvPr>
        </p:nvSpPr>
        <p:spPr>
          <a:xfrm>
            <a:off x="2209800" y="190500"/>
            <a:ext cx="6629400" cy="1181100"/>
          </a:xfrm>
        </p:spPr>
        <p:txBody>
          <a:bodyPr/>
          <a:lstStyle/>
          <a:p>
            <a:pPr lvl="0">
              <a:defRPr/>
            </a:pPr>
            <a:r>
              <a:rPr lang="en-US" dirty="0" smtClean="0">
                <a:solidFill>
                  <a:srgbClr val="800000"/>
                </a:solidFill>
              </a:rPr>
              <a:t>Educate as you Inform</a:t>
            </a:r>
          </a:p>
        </p:txBody>
      </p:sp>
      <p:sp>
        <p:nvSpPr>
          <p:cNvPr id="93187" name="Slide Number Placeholder 3"/>
          <p:cNvSpPr>
            <a:spLocks noGrp="1"/>
          </p:cNvSpPr>
          <p:nvPr>
            <p:ph type="sldNum" sz="quarter" idx="10"/>
          </p:nvPr>
        </p:nvSpPr>
        <p:spPr>
          <a:noFill/>
        </p:spPr>
        <p:txBody>
          <a:bodyPr/>
          <a:lstStyle/>
          <a:p>
            <a:fld id="{BB578C5E-D919-4549-8779-0EFA2FE2D16B}" type="slidenum">
              <a:rPr lang="en-US" smtClean="0">
                <a:latin typeface="Arial" charset="0"/>
              </a:rPr>
              <a:pPr/>
              <a:t>94</a:t>
            </a:fld>
            <a:endParaRPr lang="en-US" smtClean="0">
              <a:latin typeface="Arial" charset="0"/>
            </a:endParaRPr>
          </a:p>
        </p:txBody>
      </p:sp>
      <p:pic>
        <p:nvPicPr>
          <p:cNvPr id="93188" name="Picture 2"/>
          <p:cNvPicPr>
            <a:picLocks noChangeAspect="1" noChangeArrowheads="1"/>
          </p:cNvPicPr>
          <p:nvPr/>
        </p:nvPicPr>
        <p:blipFill>
          <a:blip r:embed="rId2" cstate="print"/>
          <a:srcRect b="9987"/>
          <a:stretch>
            <a:fillRect/>
          </a:stretch>
        </p:blipFill>
        <p:spPr bwMode="auto">
          <a:xfrm>
            <a:off x="76200" y="0"/>
            <a:ext cx="1712913" cy="6781800"/>
          </a:xfrm>
          <a:prstGeom prst="rect">
            <a:avLst/>
          </a:prstGeom>
          <a:noFill/>
          <a:ln w="9525">
            <a:noFill/>
            <a:miter lim="800000"/>
            <a:headEnd/>
            <a:tailEnd/>
          </a:ln>
        </p:spPr>
      </p:pic>
      <p:pic>
        <p:nvPicPr>
          <p:cNvPr id="93189" name="Picture 3"/>
          <p:cNvPicPr>
            <a:picLocks noChangeAspect="1" noChangeArrowheads="1"/>
          </p:cNvPicPr>
          <p:nvPr/>
        </p:nvPicPr>
        <p:blipFill>
          <a:blip r:embed="rId3" cstate="print"/>
          <a:srcRect/>
          <a:stretch>
            <a:fillRect/>
          </a:stretch>
        </p:blipFill>
        <p:spPr bwMode="auto">
          <a:xfrm>
            <a:off x="4419600" y="1631950"/>
            <a:ext cx="4105275" cy="5149850"/>
          </a:xfrm>
          <a:prstGeom prst="rect">
            <a:avLst/>
          </a:prstGeom>
          <a:noFill/>
          <a:ln w="9525">
            <a:noFill/>
            <a:miter lim="800000"/>
            <a:headEnd/>
            <a:tailEnd/>
          </a:ln>
        </p:spPr>
      </p:pic>
      <p:sp>
        <p:nvSpPr>
          <p:cNvPr id="93190" name="TextBox 8"/>
          <p:cNvSpPr txBox="1">
            <a:spLocks noChangeArrowheads="1"/>
          </p:cNvSpPr>
          <p:nvPr/>
        </p:nvSpPr>
        <p:spPr bwMode="auto">
          <a:xfrm>
            <a:off x="1828800" y="1306513"/>
            <a:ext cx="6994525" cy="369887"/>
          </a:xfrm>
          <a:prstGeom prst="rect">
            <a:avLst/>
          </a:prstGeom>
          <a:noFill/>
          <a:ln w="9525">
            <a:noFill/>
            <a:miter lim="800000"/>
            <a:headEnd/>
            <a:tailEnd/>
          </a:ln>
        </p:spPr>
        <p:txBody>
          <a:bodyPr wrap="none">
            <a:spAutoFit/>
          </a:bodyPr>
          <a:lstStyle/>
          <a:p>
            <a:r>
              <a:rPr lang="en-US" b="1">
                <a:solidFill>
                  <a:schemeClr val="tx2"/>
                </a:solidFill>
              </a:rPr>
              <a:t>Fulton, et al 2009, </a:t>
            </a:r>
            <a:r>
              <a:rPr lang="en-US" b="1" i="1">
                <a:solidFill>
                  <a:schemeClr val="tx2"/>
                </a:solidFill>
              </a:rPr>
              <a:t>Psychiatric Services</a:t>
            </a:r>
            <a:r>
              <a:rPr lang="en-US" b="1">
                <a:solidFill>
                  <a:schemeClr val="tx2"/>
                </a:solidFill>
              </a:rPr>
              <a:t>, NSCH (2003) analysis:</a:t>
            </a:r>
          </a:p>
        </p:txBody>
      </p:sp>
      <p:sp>
        <p:nvSpPr>
          <p:cNvPr id="10" name="TextBox 9"/>
          <p:cNvSpPr txBox="1"/>
          <p:nvPr/>
        </p:nvSpPr>
        <p:spPr>
          <a:xfrm>
            <a:off x="1585913" y="1973263"/>
            <a:ext cx="2819400" cy="4186237"/>
          </a:xfrm>
          <a:prstGeom prst="rect">
            <a:avLst/>
          </a:prstGeom>
          <a:solidFill>
            <a:schemeClr val="bg1">
              <a:lumMod val="95000"/>
            </a:schemeClr>
          </a:solidFill>
          <a:ln>
            <a:solidFill>
              <a:schemeClr val="tx1">
                <a:lumMod val="50000"/>
              </a:schemeClr>
            </a:solidFill>
          </a:ln>
        </p:spPr>
        <p:txBody>
          <a:bodyPr>
            <a:spAutoFit/>
          </a:bodyPr>
          <a:lstStyle/>
          <a:p>
            <a:pPr>
              <a:defRPr/>
            </a:pPr>
            <a:r>
              <a:rPr lang="en-US" sz="1600" b="1" dirty="0">
                <a:solidFill>
                  <a:schemeClr val="bg2">
                    <a:lumMod val="50000"/>
                  </a:schemeClr>
                </a:solidFill>
                <a:latin typeface="Arial" pitchFamily="34" charset="0"/>
              </a:rPr>
              <a:t>From the Results Section:</a:t>
            </a:r>
          </a:p>
          <a:p>
            <a:pPr>
              <a:defRPr/>
            </a:pPr>
            <a:r>
              <a:rPr lang="en-US" sz="1600" b="1" dirty="0">
                <a:solidFill>
                  <a:schemeClr val="bg2">
                    <a:lumMod val="50000"/>
                  </a:schemeClr>
                </a:solidFill>
                <a:latin typeface="Arial" pitchFamily="34" charset="0"/>
              </a:rPr>
              <a:t> </a:t>
            </a:r>
          </a:p>
          <a:p>
            <a:pPr>
              <a:defRPr/>
            </a:pPr>
            <a:r>
              <a:rPr lang="en-US" dirty="0">
                <a:solidFill>
                  <a:schemeClr val="bg2">
                    <a:lumMod val="50000"/>
                  </a:schemeClr>
                </a:solidFill>
                <a:latin typeface="Arial" pitchFamily="34" charset="0"/>
              </a:rPr>
              <a:t>“To aid interpretation  [of Table 3], we translated the odds ratios into probabilities using a boy and girl between age nine</a:t>
            </a:r>
          </a:p>
          <a:p>
            <a:pPr>
              <a:defRPr/>
            </a:pPr>
            <a:r>
              <a:rPr lang="en-US" dirty="0">
                <a:solidFill>
                  <a:schemeClr val="bg2">
                    <a:lumMod val="50000"/>
                  </a:schemeClr>
                </a:solidFill>
                <a:latin typeface="Arial" pitchFamily="34" charset="0"/>
              </a:rPr>
              <a:t>and 13 with the most common characteristics</a:t>
            </a:r>
          </a:p>
          <a:p>
            <a:pPr>
              <a:defRPr/>
            </a:pPr>
            <a:r>
              <a:rPr lang="en-US" dirty="0">
                <a:solidFill>
                  <a:schemeClr val="bg2">
                    <a:lumMod val="50000"/>
                  </a:schemeClr>
                </a:solidFill>
                <a:latin typeface="Arial" pitchFamily="34" charset="0"/>
              </a:rPr>
              <a:t>in the sample (see Table 1). The predicted diagnostic prevalence</a:t>
            </a:r>
          </a:p>
          <a:p>
            <a:pPr>
              <a:defRPr/>
            </a:pPr>
            <a:r>
              <a:rPr lang="en-US" dirty="0">
                <a:solidFill>
                  <a:schemeClr val="bg2">
                    <a:lumMod val="50000"/>
                  </a:schemeClr>
                </a:solidFill>
                <a:latin typeface="Arial" pitchFamily="34" charset="0"/>
              </a:rPr>
              <a:t>for the boy and girl for the United States was 10.7% and 4.1%, respectively…”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p:spPr>
        <p:txBody>
          <a:bodyPr/>
          <a:lstStyle/>
          <a:p>
            <a:fld id="{01AB9654-15BF-48A1-8AA5-E4B3B43A2DC5}" type="slidenum">
              <a:rPr lang="en-US" smtClean="0">
                <a:latin typeface="Arial" charset="0"/>
              </a:rPr>
              <a:pPr/>
              <a:t>95</a:t>
            </a:fld>
            <a:endParaRPr lang="en-US" smtClean="0">
              <a:latin typeface="Arial" charset="0"/>
            </a:endParaRPr>
          </a:p>
        </p:txBody>
      </p:sp>
      <p:sp>
        <p:nvSpPr>
          <p:cNvPr id="94211" name="Rectangle 3"/>
          <p:cNvSpPr>
            <a:spLocks noGrp="1" noChangeArrowheads="1"/>
          </p:cNvSpPr>
          <p:nvPr>
            <p:ph type="body" idx="1"/>
          </p:nvPr>
        </p:nvSpPr>
        <p:spPr>
          <a:xfrm>
            <a:off x="381000" y="1219200"/>
            <a:ext cx="8382000" cy="5334000"/>
          </a:xfrm>
        </p:spPr>
        <p:txBody>
          <a:bodyPr/>
          <a:lstStyle/>
          <a:p>
            <a:pPr marL="0" indent="0" eaLnBrk="1" hangingPunct="1"/>
            <a:r>
              <a:rPr lang="en-US" b="1" dirty="0" smtClean="0"/>
              <a:t>Consider a layered approach to presenting results in order to allow audience to drill down from summary points to details:</a:t>
            </a:r>
          </a:p>
          <a:p>
            <a:pPr marL="914400" lvl="1" indent="-514350" eaLnBrk="1" hangingPunct="1">
              <a:buClr>
                <a:schemeClr val="tx1"/>
              </a:buClr>
              <a:buSzPct val="100000"/>
              <a:buFont typeface="Arial" charset="0"/>
              <a:buAutoNum type="arabicPeriod"/>
            </a:pPr>
            <a:r>
              <a:rPr lang="en-US" sz="2400" dirty="0" smtClean="0"/>
              <a:t>Executive Summary</a:t>
            </a:r>
          </a:p>
          <a:p>
            <a:pPr marL="914400" lvl="1" indent="-514350" eaLnBrk="1" hangingPunct="1">
              <a:buClr>
                <a:schemeClr val="tx1"/>
              </a:buClr>
              <a:buSzPct val="100000"/>
              <a:buFont typeface="Arial" charset="0"/>
              <a:buAutoNum type="arabicPeriod"/>
            </a:pPr>
            <a:r>
              <a:rPr lang="en-US" sz="2400" dirty="0" smtClean="0"/>
              <a:t>Detailed graphs and charts with annotation and accompanying narrative/pictures</a:t>
            </a:r>
          </a:p>
          <a:p>
            <a:pPr marL="914400" lvl="1" indent="-514350" eaLnBrk="1" hangingPunct="1">
              <a:buClr>
                <a:schemeClr val="tx1"/>
              </a:buClr>
              <a:buSzPct val="100000"/>
              <a:buFont typeface="Arial" charset="0"/>
              <a:buAutoNum type="arabicPeriod"/>
            </a:pPr>
            <a:r>
              <a:rPr lang="en-US" sz="2400" dirty="0" smtClean="0"/>
              <a:t>Appendix with all underlying tables and statistical results, as well as methods and data source description</a:t>
            </a:r>
            <a:endParaRPr lang="en-US" sz="1000" dirty="0" smtClean="0"/>
          </a:p>
          <a:p>
            <a:pPr marL="0" indent="0" eaLnBrk="1" hangingPunct="1">
              <a:buSzPct val="100000"/>
              <a:tabLst>
                <a:tab pos="58738" algn="l"/>
              </a:tabLst>
            </a:pPr>
            <a:r>
              <a:rPr lang="en-US" sz="2400" b="1" i="1" dirty="0" smtClean="0">
                <a:solidFill>
                  <a:srgbClr val="3333CC"/>
                </a:solidFill>
              </a:rPr>
              <a:t>Prior to finalizing reports, always pilot materials with a few people who are unfamiliar with the data to make sure your message is getting across as anticipated; Revise as necessary</a:t>
            </a:r>
          </a:p>
        </p:txBody>
      </p:sp>
      <p:sp>
        <p:nvSpPr>
          <p:cNvPr id="94212" name="Rectangle 4"/>
          <p:cNvSpPr>
            <a:spLocks noChangeArrowheads="1"/>
          </p:cNvSpPr>
          <p:nvPr/>
        </p:nvSpPr>
        <p:spPr bwMode="auto">
          <a:xfrm>
            <a:off x="1524000" y="228600"/>
            <a:ext cx="6858000" cy="1143000"/>
          </a:xfrm>
          <a:prstGeom prst="rect">
            <a:avLst/>
          </a:prstGeom>
          <a:noFill/>
          <a:ln w="9525">
            <a:noFill/>
            <a:miter lim="800000"/>
            <a:headEnd/>
            <a:tailEnd/>
          </a:ln>
        </p:spPr>
        <p:txBody>
          <a:bodyPr anchor="ctr"/>
          <a:lstStyle/>
          <a:p>
            <a:r>
              <a:rPr lang="en-US" sz="3600">
                <a:solidFill>
                  <a:srgbClr val="800000"/>
                </a:solidFill>
              </a:rPr>
              <a:t>Balancing Clarity and Detail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mtClean="0"/>
              <a:t>Take-Home Message</a:t>
            </a:r>
          </a:p>
        </p:txBody>
      </p:sp>
      <p:sp>
        <p:nvSpPr>
          <p:cNvPr id="95235" name="Content Placeholder 2"/>
          <p:cNvSpPr>
            <a:spLocks noGrp="1"/>
          </p:cNvSpPr>
          <p:nvPr>
            <p:ph idx="1"/>
          </p:nvPr>
        </p:nvSpPr>
        <p:spPr>
          <a:xfrm>
            <a:off x="381000" y="1447800"/>
            <a:ext cx="8534400" cy="4724400"/>
          </a:xfrm>
        </p:spPr>
        <p:txBody>
          <a:bodyPr/>
          <a:lstStyle/>
          <a:p>
            <a:pPr marL="0" indent="0" eaLnBrk="1" hangingPunct="1">
              <a:buSzPct val="100000"/>
            </a:pPr>
            <a:r>
              <a:rPr lang="en-US" sz="3600" dirty="0" smtClean="0"/>
              <a:t>Analytic methods need not be simplistic in order to deliver a clear, simple message and scientific rigor should be practiced regardless of the audience</a:t>
            </a:r>
          </a:p>
        </p:txBody>
      </p:sp>
      <p:sp>
        <p:nvSpPr>
          <p:cNvPr id="95236" name="Slide Number Placeholder 3"/>
          <p:cNvSpPr>
            <a:spLocks noGrp="1"/>
          </p:cNvSpPr>
          <p:nvPr>
            <p:ph type="sldNum" sz="quarter" idx="10"/>
          </p:nvPr>
        </p:nvSpPr>
        <p:spPr>
          <a:noFill/>
        </p:spPr>
        <p:txBody>
          <a:bodyPr/>
          <a:lstStyle/>
          <a:p>
            <a:fld id="{80C135A3-72BB-4FC7-B41D-45D8F7D92494}" type="slidenum">
              <a:rPr lang="en-US" smtClean="0">
                <a:latin typeface="Arial" charset="0"/>
              </a:rPr>
              <a:pPr/>
              <a:t>96</a:t>
            </a:fld>
            <a:endParaRPr lang="en-US" smtClean="0">
              <a:latin typeface="Arial" charset="0"/>
            </a:endParaRPr>
          </a:p>
        </p:txBody>
      </p:sp>
    </p:spTree>
  </p:cSld>
  <p:clrMapOvr>
    <a:masterClrMapping/>
  </p:clrMapOvr>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33339</TotalTime>
  <Words>5157</Words>
  <Application>Microsoft Macintosh PowerPoint</Application>
  <PresentationFormat>On-screen Show (4:3)</PresentationFormat>
  <Paragraphs>790</Paragraphs>
  <Slides>97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Echo</vt:lpstr>
      <vt:lpstr>Worksheet</vt:lpstr>
      <vt:lpstr>Strategies for Presenting Results Saturday June 4, 8:30-10:00am</vt:lpstr>
      <vt:lpstr>Presentation of Data</vt:lpstr>
      <vt:lpstr>PowerPoint Presentation</vt:lpstr>
      <vt:lpstr>PowerPoint Presentation</vt:lpstr>
      <vt:lpstr>PowerPoint Presentation</vt:lpstr>
      <vt:lpstr>Effective Tables</vt:lpstr>
      <vt:lpstr>PowerPoint Presentation</vt:lpstr>
      <vt:lpstr>Line Chart Guidelines</vt:lpstr>
      <vt:lpstr>Line Chart - Trend</vt:lpstr>
      <vt:lpstr>Line Chart with Missing Data</vt:lpstr>
      <vt:lpstr>PowerPoint Presentation</vt:lpstr>
      <vt:lpstr>PowerPoint Presentation</vt:lpstr>
      <vt:lpstr>Line Chart – Distribution + Trend </vt:lpstr>
      <vt:lpstr>Vertical Bar Chart - Trend</vt:lpstr>
      <vt:lpstr>PowerPoint Presentation</vt:lpstr>
      <vt:lpstr>Horizontal Bar Chart - Prevalence</vt:lpstr>
      <vt:lpstr>PowerPoint Presentation</vt:lpstr>
      <vt:lpstr>Stacked Bar Charts</vt:lpstr>
      <vt:lpstr>PowerPoint Presentation</vt:lpstr>
      <vt:lpstr>Effective 100% Stacked Bar Chart</vt:lpstr>
      <vt:lpstr>Pie Charts</vt:lpstr>
      <vt:lpstr>Smoking and Quitting Behaviors During Pregnancy, State A 2005</vt:lpstr>
      <vt:lpstr>PowerPoint Presentation</vt:lpstr>
      <vt:lpstr>PowerPoint Presentation</vt:lpstr>
      <vt:lpstr>PowerPoint Presentation</vt:lpstr>
      <vt:lpstr>PowerPoint Presentation</vt:lpstr>
      <vt:lpstr>Analytic Design Principles</vt:lpstr>
      <vt:lpstr>Principle 1: Comparisons</vt:lpstr>
      <vt:lpstr>Column vs Row Percents in Tables</vt:lpstr>
      <vt:lpstr>PowerPoint Presentation</vt:lpstr>
      <vt:lpstr>PowerPoint Presentation</vt:lpstr>
      <vt:lpstr>Ordering Bars to Show  Comparison of Interest</vt:lpstr>
      <vt:lpstr>Ordering Bars to Show  Comparison of Interest</vt:lpstr>
      <vt:lpstr>Comparison to a Benchmark</vt:lpstr>
      <vt:lpstr>PowerPoint Presentation</vt:lpstr>
      <vt:lpstr>Choosing Appropriate  Comparison Groups</vt:lpstr>
      <vt:lpstr>Choosing Appropriate Comparison Groups</vt:lpstr>
      <vt:lpstr>Principle 2: Causality, Mechanism, Structure, Explanation </vt:lpstr>
      <vt:lpstr>Suggesting Causality</vt:lpstr>
      <vt:lpstr>PowerPoint Presentation</vt:lpstr>
      <vt:lpstr>PowerPoint Presentation</vt:lpstr>
      <vt:lpstr>Principle 3: Multivariate Analysis</vt:lpstr>
      <vt:lpstr>Multivariable Analysis - Stratification</vt:lpstr>
      <vt:lpstr>Presenting Results of Multivariable Models in Charts</vt:lpstr>
      <vt:lpstr>PowerPoint Presentation</vt:lpstr>
      <vt:lpstr>Presenting Predicted Values from Multivariable Models in Charts</vt:lpstr>
      <vt:lpstr>Presenting Predicted Values from Multivariable Models in Charts </vt:lpstr>
      <vt:lpstr>Principle 4: Integration of Evidence</vt:lpstr>
      <vt:lpstr>Indirect Labeling</vt:lpstr>
      <vt:lpstr>Direct Labeling</vt:lpstr>
      <vt:lpstr>Integration of Evidence</vt:lpstr>
      <vt:lpstr>Narrating Charts</vt:lpstr>
      <vt:lpstr>PowerPoint Presentation</vt:lpstr>
      <vt:lpstr>PowerPoint Presentation</vt:lpstr>
      <vt:lpstr>Insurance Status of Illinois Workers by Employment Status, Employer Size, and Residence</vt:lpstr>
      <vt:lpstr>Narrating Tables</vt:lpstr>
      <vt:lpstr>     Tables with Modeling       Results: Some Issues</vt:lpstr>
      <vt:lpstr>PowerPoint Presentation</vt:lpstr>
      <vt:lpstr>Tables with Modeling  Results: Some Issues</vt:lpstr>
      <vt:lpstr>Tables with Modeling  Results: Some Issues</vt:lpstr>
      <vt:lpstr>PowerPoint Presentation</vt:lpstr>
      <vt:lpstr>Principle 5: Documentation</vt:lpstr>
      <vt:lpstr>Measurement Scales</vt:lpstr>
      <vt:lpstr>Measurement Scales</vt:lpstr>
      <vt:lpstr>Measurement Scales</vt:lpstr>
      <vt:lpstr>Confidence Intervals</vt:lpstr>
      <vt:lpstr>Communicating Statistical Significance</vt:lpstr>
      <vt:lpstr>Principle 6: Content Counts                     Most of All</vt:lpstr>
      <vt:lpstr>Small Multiples</vt:lpstr>
      <vt:lpstr>PowerPoint Presentation</vt:lpstr>
      <vt:lpstr>PowerPoint Presentation</vt:lpstr>
      <vt:lpstr>Small Multiples</vt:lpstr>
      <vt:lpstr>Small Multiples</vt:lpstr>
      <vt:lpstr>Minimize “Ink-to-Data Ratio”</vt:lpstr>
      <vt:lpstr>De-emphasizing Gridlines</vt:lpstr>
      <vt:lpstr>Use of Color</vt:lpstr>
      <vt:lpstr>Ineffective Use of Color</vt:lpstr>
      <vt:lpstr>Effective Use of Color</vt:lpstr>
      <vt:lpstr>Effective Use of Color</vt:lpstr>
      <vt:lpstr>Effective Use of Color</vt:lpstr>
      <vt:lpstr>Minimize Chartjunk</vt:lpstr>
      <vt:lpstr>3-D Distortion </vt:lpstr>
      <vt:lpstr>3-D Distortion </vt:lpstr>
      <vt:lpstr>3-D Distortion </vt:lpstr>
      <vt:lpstr>PowerPoint Presentation</vt:lpstr>
      <vt:lpstr>Chartjunk</vt:lpstr>
      <vt:lpstr>Chartjunk</vt:lpstr>
      <vt:lpstr>Chartjunk</vt:lpstr>
      <vt:lpstr>Chartjunk?</vt:lpstr>
      <vt:lpstr>CLOSING THOUGHTS</vt:lpstr>
      <vt:lpstr>Consider Your Audience Means Respect Your Audience</vt:lpstr>
      <vt:lpstr>PowerPoint Presentation</vt:lpstr>
      <vt:lpstr>Educate as you Inform</vt:lpstr>
      <vt:lpstr>PowerPoint Presentation</vt:lpstr>
      <vt:lpstr>Educate as you Inform</vt:lpstr>
      <vt:lpstr>PowerPoint Presentation</vt:lpstr>
      <vt:lpstr>Take-Home Message</vt:lpstr>
    </vt:vector>
  </TitlesOfParts>
  <Company>UIC SPH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and Presentation of Data from PRAMS</dc:title>
  <dc:creator>Deborah Rosenberg</dc:creator>
  <cp:lastModifiedBy>Joe Hidalgo</cp:lastModifiedBy>
  <cp:revision>759</cp:revision>
  <cp:lastPrinted>2011-05-29T18:29:39Z</cp:lastPrinted>
  <dcterms:created xsi:type="dcterms:W3CDTF">2007-08-31T22:05:15Z</dcterms:created>
  <dcterms:modified xsi:type="dcterms:W3CDTF">2011-08-04T01:44:13Z</dcterms:modified>
</cp:coreProperties>
</file>